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40" r:id="rId4"/>
    <p:sldMasterId id="2147483852" r:id="rId5"/>
  </p:sldMasterIdLst>
  <p:notesMasterIdLst>
    <p:notesMasterId r:id="rId42"/>
  </p:notesMasterIdLst>
  <p:handoutMasterIdLst>
    <p:handoutMasterId r:id="rId43"/>
  </p:handoutMasterIdLst>
  <p:sldIdLst>
    <p:sldId id="708" r:id="rId6"/>
    <p:sldId id="697" r:id="rId7"/>
    <p:sldId id="705" r:id="rId8"/>
    <p:sldId id="536" r:id="rId9"/>
    <p:sldId id="682" r:id="rId10"/>
    <p:sldId id="449" r:id="rId11"/>
    <p:sldId id="700" r:id="rId12"/>
    <p:sldId id="447" r:id="rId13"/>
    <p:sldId id="598" r:id="rId14"/>
    <p:sldId id="701" r:id="rId15"/>
    <p:sldId id="698" r:id="rId16"/>
    <p:sldId id="691" r:id="rId17"/>
    <p:sldId id="407" r:id="rId18"/>
    <p:sldId id="693" r:id="rId19"/>
    <p:sldId id="699" r:id="rId20"/>
    <p:sldId id="664" r:id="rId21"/>
    <p:sldId id="709" r:id="rId22"/>
    <p:sldId id="707" r:id="rId23"/>
    <p:sldId id="696" r:id="rId24"/>
    <p:sldId id="641" r:id="rId25"/>
    <p:sldId id="639" r:id="rId26"/>
    <p:sldId id="657" r:id="rId27"/>
    <p:sldId id="710" r:id="rId28"/>
    <p:sldId id="671" r:id="rId29"/>
    <p:sldId id="672" r:id="rId30"/>
    <p:sldId id="670" r:id="rId31"/>
    <p:sldId id="673" r:id="rId32"/>
    <p:sldId id="678" r:id="rId33"/>
    <p:sldId id="711" r:id="rId34"/>
    <p:sldId id="645" r:id="rId35"/>
    <p:sldId id="634" r:id="rId36"/>
    <p:sldId id="629" r:id="rId37"/>
    <p:sldId id="574" r:id="rId38"/>
    <p:sldId id="706" r:id="rId39"/>
    <p:sldId id="689" r:id="rId40"/>
    <p:sldId id="694" r:id="rId4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A28"/>
    <a:srgbClr val="FDA9B1"/>
    <a:srgbClr val="FC5A69"/>
    <a:srgbClr val="CC0066"/>
    <a:srgbClr val="F17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3" autoAdjust="0"/>
    <p:restoredTop sz="81528" autoAdjust="0"/>
  </p:normalViewPr>
  <p:slideViewPr>
    <p:cSldViewPr>
      <p:cViewPr>
        <p:scale>
          <a:sx n="70" d="100"/>
          <a:sy n="70" d="100"/>
        </p:scale>
        <p:origin x="-1392"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36" d="100"/>
          <a:sy n="36" d="100"/>
        </p:scale>
        <p:origin x="-2376"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B0BBA-4682-4983-88DC-D389FCA6BB3D}" type="doc">
      <dgm:prSet loTypeId="urn:microsoft.com/office/officeart/2005/8/layout/cycle4#1" loCatId="cycle" qsTypeId="urn:microsoft.com/office/officeart/2005/8/quickstyle/simple5" qsCatId="simple" csTypeId="urn:microsoft.com/office/officeart/2005/8/colors/colorful1#1" csCatId="colorful" phldr="1"/>
      <dgm:spPr/>
      <dgm:t>
        <a:bodyPr/>
        <a:lstStyle/>
        <a:p>
          <a:endParaRPr lang="en-US"/>
        </a:p>
      </dgm:t>
    </dgm:pt>
    <dgm:pt modelId="{5A8A774B-1AF1-49BF-9EE8-8CDF6B34C9F5}">
      <dgm:prSet phldrT="[Text]"/>
      <dgm:spPr>
        <a:solidFill>
          <a:srgbClr val="F6383A"/>
        </a:solidFill>
      </dgm:spPr>
      <dgm:t>
        <a:bodyPr/>
        <a:lstStyle/>
        <a:p>
          <a:r>
            <a:rPr lang="en-US" b="1" u="none" dirty="0" smtClean="0">
              <a:latin typeface="Calibri" panose="020F0502020204030204" pitchFamily="34" charset="0"/>
              <a:cs typeface="Times New Roman" pitchFamily="18" charset="0"/>
            </a:rPr>
            <a:t>DHS</a:t>
          </a:r>
        </a:p>
      </dgm:t>
    </dgm:pt>
    <dgm:pt modelId="{A65AEF4F-2A14-40C2-98CB-0FDF54A979AC}" type="parTrans" cxnId="{38D3E403-7082-4E0D-AE37-D8E229358550}">
      <dgm:prSet/>
      <dgm:spPr/>
      <dgm:t>
        <a:bodyPr/>
        <a:lstStyle/>
        <a:p>
          <a:endParaRPr lang="en-US"/>
        </a:p>
      </dgm:t>
    </dgm:pt>
    <dgm:pt modelId="{F1A43D62-0882-41EB-952F-01ED0D312043}" type="sibTrans" cxnId="{38D3E403-7082-4E0D-AE37-D8E229358550}">
      <dgm:prSet/>
      <dgm:spPr/>
      <dgm:t>
        <a:bodyPr/>
        <a:lstStyle/>
        <a:p>
          <a:endParaRPr lang="en-US" dirty="0"/>
        </a:p>
      </dgm:t>
    </dgm:pt>
    <dgm:pt modelId="{B80C8152-C6B9-489D-8FD8-23A61191A90F}">
      <dgm:prSet phldrT="[Text]"/>
      <dgm:spPr>
        <a:solidFill>
          <a:srgbClr val="8AC43D"/>
        </a:solidFill>
      </dgm:spPr>
      <dgm:t>
        <a:bodyPr/>
        <a:lstStyle/>
        <a:p>
          <a:pPr algn="ctr"/>
          <a:r>
            <a:rPr lang="en-US" b="1" u="none" dirty="0" smtClean="0">
              <a:latin typeface="Calibri" panose="020F0502020204030204" pitchFamily="34" charset="0"/>
              <a:cs typeface="Times New Roman" pitchFamily="18" charset="0"/>
            </a:rPr>
            <a:t>DOJ</a:t>
          </a:r>
        </a:p>
      </dgm:t>
    </dgm:pt>
    <dgm:pt modelId="{B9D08E45-E846-43EA-9497-6F8F3BD3F4AB}" type="parTrans" cxnId="{C9A7AF7F-32DF-4B29-B3E5-9E4ECF6B6269}">
      <dgm:prSet/>
      <dgm:spPr/>
      <dgm:t>
        <a:bodyPr/>
        <a:lstStyle/>
        <a:p>
          <a:endParaRPr lang="en-US"/>
        </a:p>
      </dgm:t>
    </dgm:pt>
    <dgm:pt modelId="{9DC36D90-8743-4170-BB65-80F203D37534}" type="sibTrans" cxnId="{C9A7AF7F-32DF-4B29-B3E5-9E4ECF6B6269}">
      <dgm:prSet/>
      <dgm:spPr/>
      <dgm:t>
        <a:bodyPr/>
        <a:lstStyle/>
        <a:p>
          <a:endParaRPr lang="en-US" dirty="0"/>
        </a:p>
      </dgm:t>
    </dgm:pt>
    <dgm:pt modelId="{A26FFCCF-AF28-485A-B92B-6D9BE3481DDF}">
      <dgm:prSet phldrT="[Text]"/>
      <dgm:spPr>
        <a:solidFill>
          <a:srgbClr val="8A58AE"/>
        </a:solidFill>
      </dgm:spPr>
      <dgm:t>
        <a:bodyPr/>
        <a:lstStyle/>
        <a:p>
          <a:r>
            <a:rPr lang="en-US" b="1" u="none" dirty="0" smtClean="0">
              <a:latin typeface="Calibri" panose="020F0502020204030204" pitchFamily="34" charset="0"/>
              <a:cs typeface="Times New Roman" pitchFamily="18" charset="0"/>
            </a:rPr>
            <a:t>State Court</a:t>
          </a:r>
        </a:p>
      </dgm:t>
    </dgm:pt>
    <dgm:pt modelId="{FB40007A-A785-4CA3-90D9-61EE4975DE95}" type="parTrans" cxnId="{66D8B9EE-ED15-4E28-A926-7D5C8D6CE1C3}">
      <dgm:prSet/>
      <dgm:spPr/>
      <dgm:t>
        <a:bodyPr/>
        <a:lstStyle/>
        <a:p>
          <a:endParaRPr lang="en-US"/>
        </a:p>
      </dgm:t>
    </dgm:pt>
    <dgm:pt modelId="{07485901-DA4D-43FE-93F9-B57FB83F2B08}" type="sibTrans" cxnId="{66D8B9EE-ED15-4E28-A926-7D5C8D6CE1C3}">
      <dgm:prSet/>
      <dgm:spPr/>
      <dgm:t>
        <a:bodyPr/>
        <a:lstStyle/>
        <a:p>
          <a:endParaRPr lang="en-US" dirty="0"/>
        </a:p>
      </dgm:t>
    </dgm:pt>
    <dgm:pt modelId="{D81BA18E-6B11-4B3E-A930-944A12C6FCE6}">
      <dgm:prSet phldrT="[Text]"/>
      <dgm:spPr>
        <a:solidFill>
          <a:srgbClr val="00AFCE"/>
        </a:solidFill>
      </dgm:spPr>
      <dgm:t>
        <a:bodyPr/>
        <a:lstStyle/>
        <a:p>
          <a:r>
            <a:rPr lang="en-US" b="1" u="none" dirty="0" smtClean="0">
              <a:latin typeface="Calibri" panose="020F0502020204030204" pitchFamily="34" charset="0"/>
              <a:cs typeface="Times New Roman" pitchFamily="18" charset="0"/>
            </a:rPr>
            <a:t>HHS</a:t>
          </a:r>
        </a:p>
      </dgm:t>
    </dgm:pt>
    <dgm:pt modelId="{A0C4CD2D-B30D-4B4E-896D-00F14718875E}" type="parTrans" cxnId="{26476E47-CD5C-4AB7-9C47-F30805E4ACA8}">
      <dgm:prSet/>
      <dgm:spPr/>
      <dgm:t>
        <a:bodyPr/>
        <a:lstStyle/>
        <a:p>
          <a:endParaRPr lang="en-US"/>
        </a:p>
      </dgm:t>
    </dgm:pt>
    <dgm:pt modelId="{2F80528F-8FE6-455B-9036-7D7D87BF76B0}" type="sibTrans" cxnId="{26476E47-CD5C-4AB7-9C47-F30805E4ACA8}">
      <dgm:prSet/>
      <dgm:spPr/>
      <dgm:t>
        <a:bodyPr/>
        <a:lstStyle/>
        <a:p>
          <a:endParaRPr lang="en-US" dirty="0"/>
        </a:p>
      </dgm:t>
    </dgm:pt>
    <dgm:pt modelId="{F7C65796-CB59-458C-854D-F45340A6E4FC}" type="pres">
      <dgm:prSet presAssocID="{BF3B0BBA-4682-4983-88DC-D389FCA6BB3D}" presName="cycleMatrixDiagram" presStyleCnt="0">
        <dgm:presLayoutVars>
          <dgm:chMax val="1"/>
          <dgm:dir/>
          <dgm:animLvl val="lvl"/>
          <dgm:resizeHandles val="exact"/>
        </dgm:presLayoutVars>
      </dgm:prSet>
      <dgm:spPr/>
      <dgm:t>
        <a:bodyPr/>
        <a:lstStyle/>
        <a:p>
          <a:endParaRPr lang="en-US"/>
        </a:p>
      </dgm:t>
    </dgm:pt>
    <dgm:pt modelId="{6FBB181F-8C2A-47B1-9C1A-FD994D9BBAD7}" type="pres">
      <dgm:prSet presAssocID="{BF3B0BBA-4682-4983-88DC-D389FCA6BB3D}" presName="children" presStyleCnt="0"/>
      <dgm:spPr/>
    </dgm:pt>
    <dgm:pt modelId="{DCB50516-732D-4407-96CB-7378E72E375D}" type="pres">
      <dgm:prSet presAssocID="{BF3B0BBA-4682-4983-88DC-D389FCA6BB3D}" presName="childPlaceholder" presStyleCnt="0"/>
      <dgm:spPr/>
    </dgm:pt>
    <dgm:pt modelId="{25961719-5BE3-4653-840F-9B358A4A1931}" type="pres">
      <dgm:prSet presAssocID="{BF3B0BBA-4682-4983-88DC-D389FCA6BB3D}" presName="circle" presStyleCnt="0"/>
      <dgm:spPr/>
    </dgm:pt>
    <dgm:pt modelId="{137AE525-1546-481E-AEA1-7B8A0E6813F4}" type="pres">
      <dgm:prSet presAssocID="{BF3B0BBA-4682-4983-88DC-D389FCA6BB3D}" presName="quadrant1" presStyleLbl="node1" presStyleIdx="0" presStyleCnt="4" custScaleY="105664" custLinFactNeighborX="13116" custLinFactNeighborY="-4898">
        <dgm:presLayoutVars>
          <dgm:chMax val="1"/>
          <dgm:bulletEnabled val="1"/>
        </dgm:presLayoutVars>
      </dgm:prSet>
      <dgm:spPr/>
      <dgm:t>
        <a:bodyPr/>
        <a:lstStyle/>
        <a:p>
          <a:endParaRPr lang="en-US"/>
        </a:p>
      </dgm:t>
    </dgm:pt>
    <dgm:pt modelId="{EAA03BD8-FBFF-47A8-AE31-9A6AB7B5E2F6}" type="pres">
      <dgm:prSet presAssocID="{BF3B0BBA-4682-4983-88DC-D389FCA6BB3D}" presName="quadrant2" presStyleLbl="node1" presStyleIdx="1" presStyleCnt="4" custScaleX="104870" custScaleY="106156" custLinFactNeighborX="9323" custLinFactNeighborY="-4652">
        <dgm:presLayoutVars>
          <dgm:chMax val="1"/>
          <dgm:bulletEnabled val="1"/>
        </dgm:presLayoutVars>
      </dgm:prSet>
      <dgm:spPr/>
      <dgm:t>
        <a:bodyPr/>
        <a:lstStyle/>
        <a:p>
          <a:endParaRPr lang="en-US"/>
        </a:p>
      </dgm:t>
    </dgm:pt>
    <dgm:pt modelId="{F5664064-96D7-46C6-AC5E-1F73B86279BF}" type="pres">
      <dgm:prSet presAssocID="{BF3B0BBA-4682-4983-88DC-D389FCA6BB3D}" presName="quadrant3" presStyleLbl="node1" presStyleIdx="2" presStyleCnt="4" custLinFactNeighborX="19679" custLinFactNeighborY="4299">
        <dgm:presLayoutVars>
          <dgm:chMax val="1"/>
          <dgm:bulletEnabled val="1"/>
        </dgm:presLayoutVars>
      </dgm:prSet>
      <dgm:spPr/>
      <dgm:t>
        <a:bodyPr/>
        <a:lstStyle/>
        <a:p>
          <a:endParaRPr lang="en-US"/>
        </a:p>
      </dgm:t>
    </dgm:pt>
    <dgm:pt modelId="{3FBEADBB-CF27-4DFC-9CB3-97DAFE9BFA43}" type="pres">
      <dgm:prSet presAssocID="{BF3B0BBA-4682-4983-88DC-D389FCA6BB3D}" presName="quadrant4" presStyleLbl="node1" presStyleIdx="3" presStyleCnt="4" custScaleY="108825" custLinFactNeighborX="13116" custLinFactNeighborY="-2953">
        <dgm:presLayoutVars>
          <dgm:chMax val="1"/>
          <dgm:bulletEnabled val="1"/>
        </dgm:presLayoutVars>
      </dgm:prSet>
      <dgm:spPr/>
      <dgm:t>
        <a:bodyPr/>
        <a:lstStyle/>
        <a:p>
          <a:endParaRPr lang="en-US"/>
        </a:p>
      </dgm:t>
    </dgm:pt>
    <dgm:pt modelId="{14F8A2EB-7CC2-4252-BC2B-90DA438B54EB}" type="pres">
      <dgm:prSet presAssocID="{BF3B0BBA-4682-4983-88DC-D389FCA6BB3D}" presName="quadrantPlaceholder" presStyleCnt="0"/>
      <dgm:spPr/>
    </dgm:pt>
    <dgm:pt modelId="{4EF2B7D0-95F0-419E-A3D2-0295571777DA}" type="pres">
      <dgm:prSet presAssocID="{BF3B0BBA-4682-4983-88DC-D389FCA6BB3D}" presName="center1" presStyleLbl="fgShp" presStyleIdx="0" presStyleCnt="2" custAng="172984" custScaleX="90732" custScaleY="113417" custLinFactNeighborX="29264" custLinFactNeighborY="-11017"/>
      <dgm:spPr/>
    </dgm:pt>
    <dgm:pt modelId="{713274ED-CF7E-4F91-9CAB-3B4B7CAC56C9}" type="pres">
      <dgm:prSet presAssocID="{BF3B0BBA-4682-4983-88DC-D389FCA6BB3D}" presName="center2" presStyleLbl="fgShp" presStyleIdx="1" presStyleCnt="2" custAng="217853" custFlipVert="0" custFlipHor="0" custScaleX="88597" custScaleY="107536" custLinFactNeighborX="31298" custLinFactNeighborY="-43941"/>
      <dgm:spPr/>
    </dgm:pt>
  </dgm:ptLst>
  <dgm:cxnLst>
    <dgm:cxn modelId="{66D8B9EE-ED15-4E28-A926-7D5C8D6CE1C3}" srcId="{BF3B0BBA-4682-4983-88DC-D389FCA6BB3D}" destId="{A26FFCCF-AF28-485A-B92B-6D9BE3481DDF}" srcOrd="2" destOrd="0" parTransId="{FB40007A-A785-4CA3-90D9-61EE4975DE95}" sibTransId="{07485901-DA4D-43FE-93F9-B57FB83F2B08}"/>
    <dgm:cxn modelId="{26476E47-CD5C-4AB7-9C47-F30805E4ACA8}" srcId="{BF3B0BBA-4682-4983-88DC-D389FCA6BB3D}" destId="{D81BA18E-6B11-4B3E-A930-944A12C6FCE6}" srcOrd="3" destOrd="0" parTransId="{A0C4CD2D-B30D-4B4E-896D-00F14718875E}" sibTransId="{2F80528F-8FE6-455B-9036-7D7D87BF76B0}"/>
    <dgm:cxn modelId="{531577B3-BD69-4D29-AF41-912511E97936}" type="presOf" srcId="{BF3B0BBA-4682-4983-88DC-D389FCA6BB3D}" destId="{F7C65796-CB59-458C-854D-F45340A6E4FC}" srcOrd="0" destOrd="0" presId="urn:microsoft.com/office/officeart/2005/8/layout/cycle4#1"/>
    <dgm:cxn modelId="{62CF94E0-D8BA-45CD-B1C2-5D0E749E78D9}" type="presOf" srcId="{B80C8152-C6B9-489D-8FD8-23A61191A90F}" destId="{EAA03BD8-FBFF-47A8-AE31-9A6AB7B5E2F6}" srcOrd="0" destOrd="0" presId="urn:microsoft.com/office/officeart/2005/8/layout/cycle4#1"/>
    <dgm:cxn modelId="{38D3E403-7082-4E0D-AE37-D8E229358550}" srcId="{BF3B0BBA-4682-4983-88DC-D389FCA6BB3D}" destId="{5A8A774B-1AF1-49BF-9EE8-8CDF6B34C9F5}" srcOrd="0" destOrd="0" parTransId="{A65AEF4F-2A14-40C2-98CB-0FDF54A979AC}" sibTransId="{F1A43D62-0882-41EB-952F-01ED0D312043}"/>
    <dgm:cxn modelId="{C9B3AAE5-BC6D-4691-9A06-B212039A1630}" type="presOf" srcId="{D81BA18E-6B11-4B3E-A930-944A12C6FCE6}" destId="{3FBEADBB-CF27-4DFC-9CB3-97DAFE9BFA43}" srcOrd="0" destOrd="0" presId="urn:microsoft.com/office/officeart/2005/8/layout/cycle4#1"/>
    <dgm:cxn modelId="{D732E5D0-A99F-4DA9-BDE7-A11255E2EF4D}" type="presOf" srcId="{A26FFCCF-AF28-485A-B92B-6D9BE3481DDF}" destId="{F5664064-96D7-46C6-AC5E-1F73B86279BF}" srcOrd="0" destOrd="0" presId="urn:microsoft.com/office/officeart/2005/8/layout/cycle4#1"/>
    <dgm:cxn modelId="{3EECB6D4-3BF8-4A2D-A785-209196F176EA}" type="presOf" srcId="{5A8A774B-1AF1-49BF-9EE8-8CDF6B34C9F5}" destId="{137AE525-1546-481E-AEA1-7B8A0E6813F4}" srcOrd="0" destOrd="0" presId="urn:microsoft.com/office/officeart/2005/8/layout/cycle4#1"/>
    <dgm:cxn modelId="{C9A7AF7F-32DF-4B29-B3E5-9E4ECF6B6269}" srcId="{BF3B0BBA-4682-4983-88DC-D389FCA6BB3D}" destId="{B80C8152-C6B9-489D-8FD8-23A61191A90F}" srcOrd="1" destOrd="0" parTransId="{B9D08E45-E846-43EA-9497-6F8F3BD3F4AB}" sibTransId="{9DC36D90-8743-4170-BB65-80F203D37534}"/>
    <dgm:cxn modelId="{30AE24E6-1F4E-4D72-B27A-AB571F609E47}" type="presParOf" srcId="{F7C65796-CB59-458C-854D-F45340A6E4FC}" destId="{6FBB181F-8C2A-47B1-9C1A-FD994D9BBAD7}" srcOrd="0" destOrd="0" presId="urn:microsoft.com/office/officeart/2005/8/layout/cycle4#1"/>
    <dgm:cxn modelId="{01361FB6-08EF-4C0B-BFFE-1242796A6942}" type="presParOf" srcId="{6FBB181F-8C2A-47B1-9C1A-FD994D9BBAD7}" destId="{DCB50516-732D-4407-96CB-7378E72E375D}" srcOrd="0" destOrd="0" presId="urn:microsoft.com/office/officeart/2005/8/layout/cycle4#1"/>
    <dgm:cxn modelId="{4CAE8037-2550-4BF8-AB90-C4E9DE9614BD}" type="presParOf" srcId="{F7C65796-CB59-458C-854D-F45340A6E4FC}" destId="{25961719-5BE3-4653-840F-9B358A4A1931}" srcOrd="1" destOrd="0" presId="urn:microsoft.com/office/officeart/2005/8/layout/cycle4#1"/>
    <dgm:cxn modelId="{83F9E8E5-0DB9-4082-A09D-55CB9AC822DC}" type="presParOf" srcId="{25961719-5BE3-4653-840F-9B358A4A1931}" destId="{137AE525-1546-481E-AEA1-7B8A0E6813F4}" srcOrd="0" destOrd="0" presId="urn:microsoft.com/office/officeart/2005/8/layout/cycle4#1"/>
    <dgm:cxn modelId="{3BB26836-FD94-4053-82E8-739B5ABBA43E}" type="presParOf" srcId="{25961719-5BE3-4653-840F-9B358A4A1931}" destId="{EAA03BD8-FBFF-47A8-AE31-9A6AB7B5E2F6}" srcOrd="1" destOrd="0" presId="urn:microsoft.com/office/officeart/2005/8/layout/cycle4#1"/>
    <dgm:cxn modelId="{DD261A92-DCF4-446F-9753-C3544F047806}" type="presParOf" srcId="{25961719-5BE3-4653-840F-9B358A4A1931}" destId="{F5664064-96D7-46C6-AC5E-1F73B86279BF}" srcOrd="2" destOrd="0" presId="urn:microsoft.com/office/officeart/2005/8/layout/cycle4#1"/>
    <dgm:cxn modelId="{97050B4E-8D08-4AF4-9B5E-F7D207ADB3C9}" type="presParOf" srcId="{25961719-5BE3-4653-840F-9B358A4A1931}" destId="{3FBEADBB-CF27-4DFC-9CB3-97DAFE9BFA43}" srcOrd="3" destOrd="0" presId="urn:microsoft.com/office/officeart/2005/8/layout/cycle4#1"/>
    <dgm:cxn modelId="{A7F62E2B-EC20-46D8-AA11-EA787994844F}" type="presParOf" srcId="{25961719-5BE3-4653-840F-9B358A4A1931}" destId="{14F8A2EB-7CC2-4252-BC2B-90DA438B54EB}" srcOrd="4" destOrd="0" presId="urn:microsoft.com/office/officeart/2005/8/layout/cycle4#1"/>
    <dgm:cxn modelId="{7FC6C1C5-E5E5-47FB-99DD-274541102217}" type="presParOf" srcId="{F7C65796-CB59-458C-854D-F45340A6E4FC}" destId="{4EF2B7D0-95F0-419E-A3D2-0295571777DA}" srcOrd="2" destOrd="0" presId="urn:microsoft.com/office/officeart/2005/8/layout/cycle4#1"/>
    <dgm:cxn modelId="{9A8AC3C6-2631-4E46-A2FE-455BC2B83FB5}" type="presParOf" srcId="{F7C65796-CB59-458C-854D-F45340A6E4FC}" destId="{713274ED-CF7E-4F91-9CAB-3B4B7CAC56C9}"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02F85-9AD1-4145-B5DD-3D22236CA946}" type="doc">
      <dgm:prSet loTypeId="urn:microsoft.com/office/officeart/2005/8/layout/hProcess9" loCatId="process" qsTypeId="urn:microsoft.com/office/officeart/2005/8/quickstyle/simple1#6" qsCatId="simple" csTypeId="urn:microsoft.com/office/officeart/2005/8/colors/accent1_3" csCatId="accent1" phldr="1"/>
      <dgm:spPr/>
    </dgm:pt>
    <dgm:pt modelId="{B0BF095D-F27C-49C4-855D-3BB7F3D72442}">
      <dgm:prSet phldrT="[Text]"/>
      <dgm:spPr/>
      <dgm:t>
        <a:bodyPr/>
        <a:lstStyle/>
        <a:p>
          <a:r>
            <a:rPr lang="en-US" dirty="0" smtClean="0"/>
            <a:t>State court predicate order</a:t>
          </a:r>
          <a:endParaRPr lang="en-US" dirty="0"/>
        </a:p>
      </dgm:t>
    </dgm:pt>
    <dgm:pt modelId="{D612B827-6F06-474D-9341-5607AE3BD729}" type="parTrans" cxnId="{91BAEC47-9AE9-4EED-B72D-7A7499BE8702}">
      <dgm:prSet/>
      <dgm:spPr/>
      <dgm:t>
        <a:bodyPr/>
        <a:lstStyle/>
        <a:p>
          <a:endParaRPr lang="en-US"/>
        </a:p>
      </dgm:t>
    </dgm:pt>
    <dgm:pt modelId="{D9A1E5A7-129E-4B92-BA7B-AD825B63AF41}" type="sibTrans" cxnId="{91BAEC47-9AE9-4EED-B72D-7A7499BE8702}">
      <dgm:prSet/>
      <dgm:spPr/>
      <dgm:t>
        <a:bodyPr/>
        <a:lstStyle/>
        <a:p>
          <a:endParaRPr lang="en-US"/>
        </a:p>
      </dgm:t>
    </dgm:pt>
    <dgm:pt modelId="{43AF20C7-8D62-4E25-8B69-90C51C526460}">
      <dgm:prSet phldrT="[Text]" custT="1"/>
      <dgm:spPr/>
      <dgm:t>
        <a:bodyPr/>
        <a:lstStyle/>
        <a:p>
          <a:r>
            <a:rPr lang="en-US" sz="3600" dirty="0" smtClean="0"/>
            <a:t>Petition for SIJ status</a:t>
          </a:r>
          <a:endParaRPr lang="en-US" sz="3600" dirty="0"/>
        </a:p>
      </dgm:t>
    </dgm:pt>
    <dgm:pt modelId="{90864CF0-859D-467A-AB94-8498426BF73F}" type="parTrans" cxnId="{C7A9CE48-34E1-42BE-BEEF-6E68959A8E54}">
      <dgm:prSet/>
      <dgm:spPr/>
      <dgm:t>
        <a:bodyPr/>
        <a:lstStyle/>
        <a:p>
          <a:endParaRPr lang="en-US"/>
        </a:p>
      </dgm:t>
    </dgm:pt>
    <dgm:pt modelId="{8271207C-AB4D-4A58-905A-1D8109F31E13}" type="sibTrans" cxnId="{C7A9CE48-34E1-42BE-BEEF-6E68959A8E54}">
      <dgm:prSet/>
      <dgm:spPr/>
      <dgm:t>
        <a:bodyPr/>
        <a:lstStyle/>
        <a:p>
          <a:endParaRPr lang="en-US"/>
        </a:p>
      </dgm:t>
    </dgm:pt>
    <dgm:pt modelId="{9E6EB914-0824-4F95-A969-29211CD28E9B}">
      <dgm:prSet phldrT="[Text]"/>
      <dgm:spPr/>
      <dgm:t>
        <a:bodyPr/>
        <a:lstStyle/>
        <a:p>
          <a:r>
            <a:rPr lang="en-US" dirty="0" smtClean="0"/>
            <a:t>Lawful permanent residence</a:t>
          </a:r>
          <a:endParaRPr lang="en-US" dirty="0"/>
        </a:p>
      </dgm:t>
    </dgm:pt>
    <dgm:pt modelId="{F63BC930-43CA-4E71-BF38-6FC4D1400351}" type="parTrans" cxnId="{D8276F16-2E38-47C8-8BD6-EF15ACC15F14}">
      <dgm:prSet/>
      <dgm:spPr/>
      <dgm:t>
        <a:bodyPr/>
        <a:lstStyle/>
        <a:p>
          <a:endParaRPr lang="en-US"/>
        </a:p>
      </dgm:t>
    </dgm:pt>
    <dgm:pt modelId="{4CA7B4F1-5F14-4B2D-AF8C-46AB241EE979}" type="sibTrans" cxnId="{D8276F16-2E38-47C8-8BD6-EF15ACC15F14}">
      <dgm:prSet/>
      <dgm:spPr/>
      <dgm:t>
        <a:bodyPr/>
        <a:lstStyle/>
        <a:p>
          <a:endParaRPr lang="en-US"/>
        </a:p>
      </dgm:t>
    </dgm:pt>
    <dgm:pt modelId="{2FBE218E-4BBB-4C54-8286-FA3E07B9FABC}" type="pres">
      <dgm:prSet presAssocID="{8DC02F85-9AD1-4145-B5DD-3D22236CA946}" presName="CompostProcess" presStyleCnt="0">
        <dgm:presLayoutVars>
          <dgm:dir/>
          <dgm:resizeHandles val="exact"/>
        </dgm:presLayoutVars>
      </dgm:prSet>
      <dgm:spPr/>
    </dgm:pt>
    <dgm:pt modelId="{9FE3CC1A-478E-48A4-80F9-03E54BD0AD39}" type="pres">
      <dgm:prSet presAssocID="{8DC02F85-9AD1-4145-B5DD-3D22236CA946}" presName="arrow" presStyleLbl="bgShp" presStyleIdx="0" presStyleCnt="1" custLinFactNeighborX="0" custLinFactNeighborY="-625"/>
      <dgm:spPr/>
    </dgm:pt>
    <dgm:pt modelId="{262C2F56-A3B4-41E6-9773-083E849709B9}" type="pres">
      <dgm:prSet presAssocID="{8DC02F85-9AD1-4145-B5DD-3D22236CA946}" presName="linearProcess" presStyleCnt="0"/>
      <dgm:spPr/>
    </dgm:pt>
    <dgm:pt modelId="{C849DB7E-2195-47CB-AB04-77C5B9879C91}" type="pres">
      <dgm:prSet presAssocID="{B0BF095D-F27C-49C4-855D-3BB7F3D72442}" presName="textNode" presStyleLbl="node1" presStyleIdx="0" presStyleCnt="3">
        <dgm:presLayoutVars>
          <dgm:bulletEnabled val="1"/>
        </dgm:presLayoutVars>
      </dgm:prSet>
      <dgm:spPr/>
      <dgm:t>
        <a:bodyPr/>
        <a:lstStyle/>
        <a:p>
          <a:endParaRPr lang="en-US"/>
        </a:p>
      </dgm:t>
    </dgm:pt>
    <dgm:pt modelId="{229ADF84-C1C0-4924-B7CF-0582FBFDD11A}" type="pres">
      <dgm:prSet presAssocID="{D9A1E5A7-129E-4B92-BA7B-AD825B63AF41}" presName="sibTrans" presStyleCnt="0"/>
      <dgm:spPr/>
    </dgm:pt>
    <dgm:pt modelId="{5A7F8C8A-1433-4BE5-BD85-2280170E82AE}" type="pres">
      <dgm:prSet presAssocID="{43AF20C7-8D62-4E25-8B69-90C51C526460}" presName="textNode" presStyleLbl="node1" presStyleIdx="1" presStyleCnt="3">
        <dgm:presLayoutVars>
          <dgm:bulletEnabled val="1"/>
        </dgm:presLayoutVars>
      </dgm:prSet>
      <dgm:spPr/>
      <dgm:t>
        <a:bodyPr/>
        <a:lstStyle/>
        <a:p>
          <a:endParaRPr lang="en-US"/>
        </a:p>
      </dgm:t>
    </dgm:pt>
    <dgm:pt modelId="{99842C5E-DB47-467E-A77B-C58D7A211ED7}" type="pres">
      <dgm:prSet presAssocID="{8271207C-AB4D-4A58-905A-1D8109F31E13}" presName="sibTrans" presStyleCnt="0"/>
      <dgm:spPr/>
    </dgm:pt>
    <dgm:pt modelId="{05C26104-0712-452D-9836-058BD52D842A}" type="pres">
      <dgm:prSet presAssocID="{9E6EB914-0824-4F95-A969-29211CD28E9B}" presName="textNode" presStyleLbl="node1" presStyleIdx="2" presStyleCnt="3">
        <dgm:presLayoutVars>
          <dgm:bulletEnabled val="1"/>
        </dgm:presLayoutVars>
      </dgm:prSet>
      <dgm:spPr/>
      <dgm:t>
        <a:bodyPr/>
        <a:lstStyle/>
        <a:p>
          <a:endParaRPr lang="en-US"/>
        </a:p>
      </dgm:t>
    </dgm:pt>
  </dgm:ptLst>
  <dgm:cxnLst>
    <dgm:cxn modelId="{91BAEC47-9AE9-4EED-B72D-7A7499BE8702}" srcId="{8DC02F85-9AD1-4145-B5DD-3D22236CA946}" destId="{B0BF095D-F27C-49C4-855D-3BB7F3D72442}" srcOrd="0" destOrd="0" parTransId="{D612B827-6F06-474D-9341-5607AE3BD729}" sibTransId="{D9A1E5A7-129E-4B92-BA7B-AD825B63AF41}"/>
    <dgm:cxn modelId="{D8276F16-2E38-47C8-8BD6-EF15ACC15F14}" srcId="{8DC02F85-9AD1-4145-B5DD-3D22236CA946}" destId="{9E6EB914-0824-4F95-A969-29211CD28E9B}" srcOrd="2" destOrd="0" parTransId="{F63BC930-43CA-4E71-BF38-6FC4D1400351}" sibTransId="{4CA7B4F1-5F14-4B2D-AF8C-46AB241EE979}"/>
    <dgm:cxn modelId="{5854C954-4645-4B39-8327-4D8FFDA4BAAF}" type="presOf" srcId="{B0BF095D-F27C-49C4-855D-3BB7F3D72442}" destId="{C849DB7E-2195-47CB-AB04-77C5B9879C91}" srcOrd="0" destOrd="0" presId="urn:microsoft.com/office/officeart/2005/8/layout/hProcess9"/>
    <dgm:cxn modelId="{9BCCF65A-69F4-4A73-9F4D-A03CB3CB73A0}" type="presOf" srcId="{9E6EB914-0824-4F95-A969-29211CD28E9B}" destId="{05C26104-0712-452D-9836-058BD52D842A}" srcOrd="0" destOrd="0" presId="urn:microsoft.com/office/officeart/2005/8/layout/hProcess9"/>
    <dgm:cxn modelId="{8C41F7AA-54CA-4021-8D63-690A27FAEADA}" type="presOf" srcId="{43AF20C7-8D62-4E25-8B69-90C51C526460}" destId="{5A7F8C8A-1433-4BE5-BD85-2280170E82AE}" srcOrd="0" destOrd="0" presId="urn:microsoft.com/office/officeart/2005/8/layout/hProcess9"/>
    <dgm:cxn modelId="{52BF04F2-BC67-4F53-A641-F85CB327F940}" type="presOf" srcId="{8DC02F85-9AD1-4145-B5DD-3D22236CA946}" destId="{2FBE218E-4BBB-4C54-8286-FA3E07B9FABC}" srcOrd="0" destOrd="0" presId="urn:microsoft.com/office/officeart/2005/8/layout/hProcess9"/>
    <dgm:cxn modelId="{C7A9CE48-34E1-42BE-BEEF-6E68959A8E54}" srcId="{8DC02F85-9AD1-4145-B5DD-3D22236CA946}" destId="{43AF20C7-8D62-4E25-8B69-90C51C526460}" srcOrd="1" destOrd="0" parTransId="{90864CF0-859D-467A-AB94-8498426BF73F}" sibTransId="{8271207C-AB4D-4A58-905A-1D8109F31E13}"/>
    <dgm:cxn modelId="{D6BB25E8-7AD8-4EDD-9AF6-091C6C4B31EA}" type="presParOf" srcId="{2FBE218E-4BBB-4C54-8286-FA3E07B9FABC}" destId="{9FE3CC1A-478E-48A4-80F9-03E54BD0AD39}" srcOrd="0" destOrd="0" presId="urn:microsoft.com/office/officeart/2005/8/layout/hProcess9"/>
    <dgm:cxn modelId="{4FA0DF8E-74F0-45A6-8345-9811AB9169ED}" type="presParOf" srcId="{2FBE218E-4BBB-4C54-8286-FA3E07B9FABC}" destId="{262C2F56-A3B4-41E6-9773-083E849709B9}" srcOrd="1" destOrd="0" presId="urn:microsoft.com/office/officeart/2005/8/layout/hProcess9"/>
    <dgm:cxn modelId="{2809F334-BAFF-4919-9A1C-8D5E0D8DDFD3}" type="presParOf" srcId="{262C2F56-A3B4-41E6-9773-083E849709B9}" destId="{C849DB7E-2195-47CB-AB04-77C5B9879C91}" srcOrd="0" destOrd="0" presId="urn:microsoft.com/office/officeart/2005/8/layout/hProcess9"/>
    <dgm:cxn modelId="{7DB85494-0B8E-4370-BE3E-462049AF793E}" type="presParOf" srcId="{262C2F56-A3B4-41E6-9773-083E849709B9}" destId="{229ADF84-C1C0-4924-B7CF-0582FBFDD11A}" srcOrd="1" destOrd="0" presId="urn:microsoft.com/office/officeart/2005/8/layout/hProcess9"/>
    <dgm:cxn modelId="{4364B53B-929A-4D50-849D-5E0D6C64C387}" type="presParOf" srcId="{262C2F56-A3B4-41E6-9773-083E849709B9}" destId="{5A7F8C8A-1433-4BE5-BD85-2280170E82AE}" srcOrd="2" destOrd="0" presId="urn:microsoft.com/office/officeart/2005/8/layout/hProcess9"/>
    <dgm:cxn modelId="{7B3082DA-F6C8-4C50-BA56-11C3BCFE7197}" type="presParOf" srcId="{262C2F56-A3B4-41E6-9773-083E849709B9}" destId="{99842C5E-DB47-467E-A77B-C58D7A211ED7}" srcOrd="3" destOrd="0" presId="urn:microsoft.com/office/officeart/2005/8/layout/hProcess9"/>
    <dgm:cxn modelId="{D597EBAA-C5C3-4858-B8C1-70E5E77825D8}" type="presParOf" srcId="{262C2F56-A3B4-41E6-9773-083E849709B9}" destId="{05C26104-0712-452D-9836-058BD52D842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AE525-1546-481E-AEA1-7B8A0E6813F4}">
      <dsp:nvSpPr>
        <dsp:cNvPr id="0" name=""/>
        <dsp:cNvSpPr/>
      </dsp:nvSpPr>
      <dsp:spPr>
        <a:xfrm>
          <a:off x="2443038" y="106491"/>
          <a:ext cx="1959741" cy="2070741"/>
        </a:xfrm>
        <a:prstGeom prst="pieWedge">
          <a:avLst/>
        </a:prstGeom>
        <a:solidFill>
          <a:srgbClr val="F6383A"/>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b="1" u="none" kern="1200" dirty="0" smtClean="0">
              <a:latin typeface="Calibri" panose="020F0502020204030204" pitchFamily="34" charset="0"/>
              <a:cs typeface="Times New Roman" pitchFamily="18" charset="0"/>
            </a:rPr>
            <a:t>DHS</a:t>
          </a:r>
        </a:p>
      </dsp:txBody>
      <dsp:txXfrm>
        <a:off x="3017033" y="712997"/>
        <a:ext cx="1385746" cy="1464235"/>
      </dsp:txXfrm>
    </dsp:sp>
    <dsp:sp modelId="{EAA03BD8-FBFF-47A8-AE31-9A6AB7B5E2F6}">
      <dsp:nvSpPr>
        <dsp:cNvPr id="0" name=""/>
        <dsp:cNvSpPr/>
      </dsp:nvSpPr>
      <dsp:spPr>
        <a:xfrm rot="5400000">
          <a:off x="4358645" y="119092"/>
          <a:ext cx="2080383" cy="2055181"/>
        </a:xfrm>
        <a:prstGeom prst="pieWedge">
          <a:avLst/>
        </a:prstGeom>
        <a:solidFill>
          <a:srgbClr val="8AC43D"/>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b="1" u="none" kern="1200" dirty="0" smtClean="0">
              <a:latin typeface="Calibri" panose="020F0502020204030204" pitchFamily="34" charset="0"/>
              <a:cs typeface="Times New Roman" pitchFamily="18" charset="0"/>
            </a:rPr>
            <a:t>DOJ</a:t>
          </a:r>
        </a:p>
      </dsp:txBody>
      <dsp:txXfrm rot="-5400000">
        <a:off x="4371246" y="715822"/>
        <a:ext cx="1453232" cy="1471053"/>
      </dsp:txXfrm>
    </dsp:sp>
    <dsp:sp modelId="{F5664064-96D7-46C6-AC5E-1F73B86279BF}">
      <dsp:nvSpPr>
        <dsp:cNvPr id="0" name=""/>
        <dsp:cNvSpPr/>
      </dsp:nvSpPr>
      <dsp:spPr>
        <a:xfrm rot="10800000">
          <a:off x="4621917" y="2392490"/>
          <a:ext cx="1959741" cy="1959741"/>
        </a:xfrm>
        <a:prstGeom prst="pieWedge">
          <a:avLst/>
        </a:prstGeom>
        <a:solidFill>
          <a:srgbClr val="8A58AE"/>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b="1" u="none" kern="1200" dirty="0" smtClean="0">
              <a:latin typeface="Calibri" panose="020F0502020204030204" pitchFamily="34" charset="0"/>
              <a:cs typeface="Times New Roman" pitchFamily="18" charset="0"/>
            </a:rPr>
            <a:t>State Court</a:t>
          </a:r>
        </a:p>
      </dsp:txBody>
      <dsp:txXfrm rot="10800000">
        <a:off x="4621917" y="2392490"/>
        <a:ext cx="1385746" cy="1385746"/>
      </dsp:txXfrm>
    </dsp:sp>
    <dsp:sp modelId="{3FBEADBB-CF27-4DFC-9CB3-97DAFE9BFA43}">
      <dsp:nvSpPr>
        <dsp:cNvPr id="0" name=""/>
        <dsp:cNvSpPr/>
      </dsp:nvSpPr>
      <dsp:spPr>
        <a:xfrm rot="16200000">
          <a:off x="2356564" y="2250369"/>
          <a:ext cx="2132689" cy="1959741"/>
        </a:xfrm>
        <a:prstGeom prst="pieWedge">
          <a:avLst/>
        </a:prstGeom>
        <a:solidFill>
          <a:srgbClr val="00AFCE"/>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b="1" u="none" kern="1200" dirty="0" smtClean="0">
              <a:latin typeface="Calibri" panose="020F0502020204030204" pitchFamily="34" charset="0"/>
              <a:cs typeface="Times New Roman" pitchFamily="18" charset="0"/>
            </a:rPr>
            <a:t>HHS</a:t>
          </a:r>
        </a:p>
      </dsp:txBody>
      <dsp:txXfrm rot="5400000">
        <a:off x="3017033" y="2163896"/>
        <a:ext cx="1385746" cy="1508039"/>
      </dsp:txXfrm>
    </dsp:sp>
    <dsp:sp modelId="{4EF2B7D0-95F0-419E-A3D2-0295571777DA}">
      <dsp:nvSpPr>
        <dsp:cNvPr id="0" name=""/>
        <dsp:cNvSpPr/>
      </dsp:nvSpPr>
      <dsp:spPr>
        <a:xfrm rot="172984">
          <a:off x="4082048" y="1751352"/>
          <a:ext cx="613921" cy="667317"/>
        </a:xfrm>
        <a:prstGeom prst="circularArrow">
          <a:avLst/>
        </a:prstGeom>
        <a:solidFill>
          <a:schemeClr val="accent2">
            <a:tint val="4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tint val="40000"/>
              <a:hueOff val="0"/>
              <a:satOff val="0"/>
              <a:lumOff val="0"/>
              <a:alphaOff val="0"/>
            </a:schemeClr>
          </a:contourClr>
        </a:sp3d>
      </dsp:spPr>
      <dsp:style>
        <a:lnRef idx="0">
          <a:scrgbClr r="0" g="0" b="0"/>
        </a:lnRef>
        <a:fillRef idx="3">
          <a:scrgbClr r="0" g="0" b="0"/>
        </a:fillRef>
        <a:effectRef idx="3">
          <a:scrgbClr r="0" g="0" b="0"/>
        </a:effectRef>
        <a:fontRef idx="minor"/>
      </dsp:style>
    </dsp:sp>
    <dsp:sp modelId="{713274ED-CF7E-4F91-9CAB-3B4B7CAC56C9}">
      <dsp:nvSpPr>
        <dsp:cNvPr id="0" name=""/>
        <dsp:cNvSpPr/>
      </dsp:nvSpPr>
      <dsp:spPr>
        <a:xfrm rot="11017853">
          <a:off x="4103034" y="1801235"/>
          <a:ext cx="599475" cy="632715"/>
        </a:xfrm>
        <a:prstGeom prst="circularArrow">
          <a:avLst/>
        </a:prstGeom>
        <a:solidFill>
          <a:schemeClr val="accent2">
            <a:tint val="4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tint val="40000"/>
              <a:hueOff val="0"/>
              <a:satOff val="0"/>
              <a:lumOff val="0"/>
              <a:alphaOff val="0"/>
            </a:schemeClr>
          </a:contourClr>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3CC1A-478E-48A4-80F9-03E54BD0AD39}">
      <dsp:nvSpPr>
        <dsp:cNvPr id="0" name=""/>
        <dsp:cNvSpPr/>
      </dsp:nvSpPr>
      <dsp:spPr>
        <a:xfrm>
          <a:off x="525779" y="0"/>
          <a:ext cx="5958840" cy="4419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49DB7E-2195-47CB-AB04-77C5B9879C91}">
      <dsp:nvSpPr>
        <dsp:cNvPr id="0" name=""/>
        <dsp:cNvSpPr/>
      </dsp:nvSpPr>
      <dsp:spPr>
        <a:xfrm>
          <a:off x="3423" y="1325880"/>
          <a:ext cx="2259210" cy="1767840"/>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State court predicate order</a:t>
          </a:r>
          <a:endParaRPr lang="en-US" sz="3300" kern="1200" dirty="0"/>
        </a:p>
      </dsp:txBody>
      <dsp:txXfrm>
        <a:off x="89722" y="1412179"/>
        <a:ext cx="2086612" cy="1595242"/>
      </dsp:txXfrm>
    </dsp:sp>
    <dsp:sp modelId="{5A7F8C8A-1433-4BE5-BD85-2280170E82AE}">
      <dsp:nvSpPr>
        <dsp:cNvPr id="0" name=""/>
        <dsp:cNvSpPr/>
      </dsp:nvSpPr>
      <dsp:spPr>
        <a:xfrm>
          <a:off x="2375594" y="1325880"/>
          <a:ext cx="2259210" cy="1767840"/>
        </a:xfrm>
        <a:prstGeom prst="roundRect">
          <a:avLst/>
        </a:prstGeom>
        <a:solidFill>
          <a:schemeClr val="accent1">
            <a:shade val="80000"/>
            <a:hueOff val="48840"/>
            <a:satOff val="3500"/>
            <a:lumOff val="880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Petition for SIJ status</a:t>
          </a:r>
          <a:endParaRPr lang="en-US" sz="3600" kern="1200" dirty="0"/>
        </a:p>
      </dsp:txBody>
      <dsp:txXfrm>
        <a:off x="2461893" y="1412179"/>
        <a:ext cx="2086612" cy="1595242"/>
      </dsp:txXfrm>
    </dsp:sp>
    <dsp:sp modelId="{05C26104-0712-452D-9836-058BD52D842A}">
      <dsp:nvSpPr>
        <dsp:cNvPr id="0" name=""/>
        <dsp:cNvSpPr/>
      </dsp:nvSpPr>
      <dsp:spPr>
        <a:xfrm>
          <a:off x="4747766" y="1325880"/>
          <a:ext cx="2259210" cy="1767840"/>
        </a:xfrm>
        <a:prstGeom prst="roundRect">
          <a:avLst/>
        </a:prstGeom>
        <a:solidFill>
          <a:schemeClr val="accent1">
            <a:shade val="80000"/>
            <a:hueOff val="97679"/>
            <a:satOff val="7001"/>
            <a:lumOff val="1760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Lawful permanent residence</a:t>
          </a:r>
          <a:endParaRPr lang="en-US" sz="3300" kern="1200" dirty="0"/>
        </a:p>
      </dsp:txBody>
      <dsp:txXfrm>
        <a:off x="4834065" y="1412179"/>
        <a:ext cx="2086612"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3" tIns="46241" rIns="92483" bIns="46241" rtlCol="0"/>
          <a:lstStyle>
            <a:lvl1pPr algn="l">
              <a:defRPr sz="13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83" tIns="46241" rIns="92483" bIns="46241" rtlCol="0"/>
          <a:lstStyle>
            <a:lvl1pPr algn="r">
              <a:defRPr sz="1300"/>
            </a:lvl1pPr>
          </a:lstStyle>
          <a:p>
            <a:fld id="{27E153B2-DDA8-4E8F-ACFF-EF9B452FBDF2}" type="datetimeFigureOut">
              <a:rPr lang="en-US" smtClean="0"/>
              <a:pPr/>
              <a:t>4/17/2017</a:t>
            </a:fld>
            <a:endParaRPr lang="en-US" dirty="0"/>
          </a:p>
        </p:txBody>
      </p:sp>
      <p:sp>
        <p:nvSpPr>
          <p:cNvPr id="4" name="Footer Placeholder 3"/>
          <p:cNvSpPr>
            <a:spLocks noGrp="1"/>
          </p:cNvSpPr>
          <p:nvPr>
            <p:ph type="ftr" sz="quarter" idx="2"/>
          </p:nvPr>
        </p:nvSpPr>
        <p:spPr>
          <a:xfrm>
            <a:off x="0" y="8772669"/>
            <a:ext cx="3011699" cy="461804"/>
          </a:xfrm>
          <a:prstGeom prst="rect">
            <a:avLst/>
          </a:prstGeom>
        </p:spPr>
        <p:txBody>
          <a:bodyPr vert="horz" lIns="92483" tIns="46241" rIns="92483" bIns="46241" rtlCol="0" anchor="b"/>
          <a:lstStyle>
            <a:lvl1pPr algn="l">
              <a:defRPr sz="1300"/>
            </a:lvl1pPr>
          </a:lstStyle>
          <a:p>
            <a:r>
              <a:rPr lang="en-US" dirty="0" smtClean="0"/>
              <a:t>KIND</a:t>
            </a:r>
            <a:endParaRPr lang="en-US" dirty="0"/>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3" tIns="46241" rIns="92483" bIns="46241" rtlCol="0" anchor="b"/>
          <a:lstStyle>
            <a:lvl1pPr algn="r">
              <a:defRPr sz="1300"/>
            </a:lvl1pPr>
          </a:lstStyle>
          <a:p>
            <a:fld id="{4037FC1C-FC2F-495F-B299-62D7AE015220}" type="slidenum">
              <a:rPr lang="en-US" smtClean="0"/>
              <a:pPr/>
              <a:t>‹#›</a:t>
            </a:fld>
            <a:endParaRPr lang="en-US" dirty="0"/>
          </a:p>
        </p:txBody>
      </p:sp>
    </p:spTree>
    <p:extLst>
      <p:ext uri="{BB962C8B-B14F-4D97-AF65-F5344CB8AC3E}">
        <p14:creationId xmlns:p14="http://schemas.microsoft.com/office/powerpoint/2010/main" val="12003232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3" tIns="46241" rIns="92483" bIns="46241" rtlCol="0"/>
          <a:lstStyle>
            <a:lvl1pPr algn="l">
              <a:defRPr sz="13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3" tIns="46241" rIns="92483" bIns="46241" rtlCol="0"/>
          <a:lstStyle>
            <a:lvl1pPr algn="r">
              <a:defRPr sz="1300"/>
            </a:lvl1pPr>
          </a:lstStyle>
          <a:p>
            <a:fld id="{9B746C63-E66A-46CD-9545-4B5DF828C063}" type="datetimeFigureOut">
              <a:rPr lang="en-US" smtClean="0"/>
              <a:pPr/>
              <a:t>4/17/2017</a:t>
            </a:fld>
            <a:endParaRPr lang="en-US" dirty="0"/>
          </a:p>
        </p:txBody>
      </p:sp>
      <p:sp>
        <p:nvSpPr>
          <p:cNvPr id="4" name="Slide Image Placeholder 3"/>
          <p:cNvSpPr>
            <a:spLocks noGrp="1" noRot="1" noChangeAspect="1"/>
          </p:cNvSpPr>
          <p:nvPr>
            <p:ph type="sldImg" idx="2"/>
          </p:nvPr>
        </p:nvSpPr>
        <p:spPr>
          <a:xfrm>
            <a:off x="1166813" y="693738"/>
            <a:ext cx="4616450" cy="3463925"/>
          </a:xfrm>
          <a:prstGeom prst="rect">
            <a:avLst/>
          </a:prstGeom>
          <a:noFill/>
          <a:ln w="12700">
            <a:solidFill>
              <a:prstClr val="black"/>
            </a:solidFill>
          </a:ln>
        </p:spPr>
        <p:txBody>
          <a:bodyPr vert="horz" lIns="92483" tIns="46241" rIns="92483" bIns="46241"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3" tIns="46241" rIns="92483" bIns="462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3" tIns="46241" rIns="92483" bIns="46241"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3" tIns="46241" rIns="92483" bIns="46241" rtlCol="0" anchor="b"/>
          <a:lstStyle>
            <a:lvl1pPr algn="r">
              <a:defRPr sz="1300"/>
            </a:lvl1pPr>
          </a:lstStyle>
          <a:p>
            <a:fld id="{246CC901-73B5-4148-BBA2-1335FEBCF409}" type="slidenum">
              <a:rPr lang="en-US" smtClean="0"/>
              <a:pPr/>
              <a:t>‹#›</a:t>
            </a:fld>
            <a:endParaRPr lang="en-US" dirty="0"/>
          </a:p>
        </p:txBody>
      </p:sp>
    </p:spTree>
    <p:extLst>
      <p:ext uri="{BB962C8B-B14F-4D97-AF65-F5344CB8AC3E}">
        <p14:creationId xmlns:p14="http://schemas.microsoft.com/office/powerpoint/2010/main" val="46481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pPr/>
              <a:t>1</a:t>
            </a:fld>
            <a:endParaRPr lang="en-US" dirty="0"/>
          </a:p>
        </p:txBody>
      </p:sp>
    </p:spTree>
    <p:extLst>
      <p:ext uri="{BB962C8B-B14F-4D97-AF65-F5344CB8AC3E}">
        <p14:creationId xmlns:p14="http://schemas.microsoft.com/office/powerpoint/2010/main" val="350176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C5D2074-F4EF-40A1-B8B6-2757B4961621}" type="slidenum">
              <a:rPr lang="en-US" smtClean="0"/>
              <a:pPr>
                <a:defRPr/>
              </a:pPr>
              <a:t>14</a:t>
            </a:fld>
            <a:endParaRPr lang="en-US" dirty="0"/>
          </a:p>
        </p:txBody>
      </p:sp>
    </p:spTree>
    <p:extLst>
      <p:ext uri="{BB962C8B-B14F-4D97-AF65-F5344CB8AC3E}">
        <p14:creationId xmlns:p14="http://schemas.microsoft.com/office/powerpoint/2010/main" val="2007099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potential forms of relief that you may be seeking MUST be identified on the record in order to preserve your client’s ability to pursue that form of relief (multiple forms of relief may be sought simultaneously) </a:t>
            </a:r>
          </a:p>
          <a:p>
            <a:r>
              <a:rPr lang="en-US" dirty="0" smtClean="0"/>
              <a:t>Common forms of relief for children are: SIJS, Asylum, U-visa, T-visa, and Voluntary Departure</a:t>
            </a:r>
          </a:p>
          <a:p>
            <a:pPr lvl="1"/>
            <a:r>
              <a:rPr lang="en-US" dirty="0" smtClean="0"/>
              <a:t>NOTE: Asylum </a:t>
            </a:r>
            <a:r>
              <a:rPr lang="en-US" dirty="0" smtClean="0">
                <a:sym typeface="Wingdings" pitchFamily="2" charset="2"/>
              </a:rPr>
              <a:t> “asylum, withholding of removal and relief under the Convention Against Torture”</a:t>
            </a:r>
          </a:p>
          <a:p>
            <a:endParaRPr lang="en-US" dirty="0"/>
          </a:p>
        </p:txBody>
      </p:sp>
      <p:sp>
        <p:nvSpPr>
          <p:cNvPr id="4" name="Slide Number Placeholder 3"/>
          <p:cNvSpPr>
            <a:spLocks noGrp="1"/>
          </p:cNvSpPr>
          <p:nvPr>
            <p:ph type="sldNum" sz="quarter" idx="10"/>
          </p:nvPr>
        </p:nvSpPr>
        <p:spPr/>
        <p:txBody>
          <a:bodyPr/>
          <a:lstStyle/>
          <a:p>
            <a:fld id="{EFA7EC3B-71EB-4888-AC46-832EA0F7BB9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204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pPr/>
              <a:t>17</a:t>
            </a:fld>
            <a:endParaRPr lang="en-US" dirty="0"/>
          </a:p>
        </p:txBody>
      </p:sp>
    </p:spTree>
    <p:extLst>
      <p:ext uri="{BB962C8B-B14F-4D97-AF65-F5344CB8AC3E}">
        <p14:creationId xmlns:p14="http://schemas.microsoft.com/office/powerpoint/2010/main" val="350176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pPr/>
              <a:t>18</a:t>
            </a:fld>
            <a:endParaRPr lang="en-US" dirty="0"/>
          </a:p>
        </p:txBody>
      </p:sp>
    </p:spTree>
    <p:extLst>
      <p:ext uri="{BB962C8B-B14F-4D97-AF65-F5344CB8AC3E}">
        <p14:creationId xmlns:p14="http://schemas.microsoft.com/office/powerpoint/2010/main" val="1650517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82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pPr/>
              <a:t>20</a:t>
            </a:fld>
            <a:endParaRPr lang="en-US" dirty="0"/>
          </a:p>
        </p:txBody>
      </p:sp>
    </p:spTree>
    <p:extLst>
      <p:ext uri="{BB962C8B-B14F-4D97-AF65-F5344CB8AC3E}">
        <p14:creationId xmlns:p14="http://schemas.microsoft.com/office/powerpoint/2010/main" val="3567481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822">
              <a:defRPr/>
            </a:pPr>
            <a:r>
              <a:rPr lang="en-US" baseline="0" smtClean="0"/>
              <a:t>Some of the types of experiences that may lead to a potenital asylum cliam for a child include:  forced recruitment as a child soldier, forced into marriage or prostitution, FGM, prior political activity, sexual orientation, living or risk of living as a street child, victims of domestic violence.  We are going to go over all of the elements of asylum but keep these types of scenarios in mind as we go forward.</a:t>
            </a:r>
            <a:endParaRPr lang="en-US" smtClean="0"/>
          </a:p>
          <a:p>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pPr/>
              <a:t>21</a:t>
            </a:fld>
            <a:endParaRPr lang="en-US" dirty="0"/>
          </a:p>
        </p:txBody>
      </p:sp>
    </p:spTree>
    <p:extLst>
      <p:ext uri="{BB962C8B-B14F-4D97-AF65-F5344CB8AC3E}">
        <p14:creationId xmlns:p14="http://schemas.microsoft.com/office/powerpoint/2010/main" val="1098748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pPr/>
              <a:t>23</a:t>
            </a:fld>
            <a:endParaRPr lang="en-US" dirty="0"/>
          </a:p>
        </p:txBody>
      </p:sp>
    </p:spTree>
    <p:extLst>
      <p:ext uri="{BB962C8B-B14F-4D97-AF65-F5344CB8AC3E}">
        <p14:creationId xmlns:p14="http://schemas.microsoft.com/office/powerpoint/2010/main" val="1650517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pPr/>
              <a:t>27</a:t>
            </a:fld>
            <a:endParaRPr lang="en-US" dirty="0"/>
          </a:p>
        </p:txBody>
      </p:sp>
    </p:spTree>
    <p:extLst>
      <p:ext uri="{BB962C8B-B14F-4D97-AF65-F5344CB8AC3E}">
        <p14:creationId xmlns:p14="http://schemas.microsoft.com/office/powerpoint/2010/main" val="2136710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pPr/>
              <a:t>28</a:t>
            </a:fld>
            <a:endParaRPr lang="en-US" dirty="0"/>
          </a:p>
        </p:txBody>
      </p:sp>
    </p:spTree>
    <p:extLst>
      <p:ext uri="{BB962C8B-B14F-4D97-AF65-F5344CB8AC3E}">
        <p14:creationId xmlns:p14="http://schemas.microsoft.com/office/powerpoint/2010/main" val="118689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pPr/>
              <a:t>29</a:t>
            </a:fld>
            <a:endParaRPr lang="en-US" dirty="0"/>
          </a:p>
        </p:txBody>
      </p:sp>
    </p:spTree>
    <p:extLst>
      <p:ext uri="{BB962C8B-B14F-4D97-AF65-F5344CB8AC3E}">
        <p14:creationId xmlns:p14="http://schemas.microsoft.com/office/powerpoint/2010/main" val="1650517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pPr/>
              <a:t>2</a:t>
            </a:fld>
            <a:endParaRPr lang="en-US" dirty="0"/>
          </a:p>
        </p:txBody>
      </p:sp>
    </p:spTree>
    <p:extLst>
      <p:ext uri="{BB962C8B-B14F-4D97-AF65-F5344CB8AC3E}">
        <p14:creationId xmlns:p14="http://schemas.microsoft.com/office/powerpoint/2010/main" val="350176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pPr/>
              <a:t>31</a:t>
            </a:fld>
            <a:endParaRPr lang="en-US" dirty="0"/>
          </a:p>
        </p:txBody>
      </p:sp>
    </p:spTree>
    <p:extLst>
      <p:ext uri="{BB962C8B-B14F-4D97-AF65-F5344CB8AC3E}">
        <p14:creationId xmlns:p14="http://schemas.microsoft.com/office/powerpoint/2010/main" val="1623423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pPr/>
              <a:t>34</a:t>
            </a:fld>
            <a:endParaRPr lang="en-US" dirty="0"/>
          </a:p>
        </p:txBody>
      </p:sp>
    </p:spTree>
    <p:extLst>
      <p:ext uri="{BB962C8B-B14F-4D97-AF65-F5344CB8AC3E}">
        <p14:creationId xmlns:p14="http://schemas.microsoft.com/office/powerpoint/2010/main" val="1619276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DDADD-201A-443D-B3E5-A907E6DE1A7B}"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CC901-73B5-4148-BBA2-1335FEBCF409}" type="slidenum">
              <a:rPr lang="en-US" smtClean="0"/>
              <a:pPr/>
              <a:t>4</a:t>
            </a:fld>
            <a:endParaRPr lang="en-US" dirty="0"/>
          </a:p>
        </p:txBody>
      </p:sp>
    </p:spTree>
    <p:extLst>
      <p:ext uri="{BB962C8B-B14F-4D97-AF65-F5344CB8AC3E}">
        <p14:creationId xmlns:p14="http://schemas.microsoft.com/office/powerpoint/2010/main" val="2559417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246177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pPr/>
              <a:t>6</a:t>
            </a:fld>
            <a:endParaRPr lang="en-US" dirty="0"/>
          </a:p>
        </p:txBody>
      </p:sp>
    </p:spTree>
    <p:extLst>
      <p:ext uri="{BB962C8B-B14F-4D97-AF65-F5344CB8AC3E}">
        <p14:creationId xmlns:p14="http://schemas.microsoft.com/office/powerpoint/2010/main" val="1291253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coyotes, the journey, desert/river crossing, zetas, sexual/physical abuse,</a:t>
            </a:r>
            <a:r>
              <a:rPr lang="en-US" baseline="0" dirty="0" smtClean="0"/>
              <a:t> </a:t>
            </a:r>
            <a:r>
              <a:rPr lang="en-US" dirty="0" smtClean="0"/>
              <a:t>dangers, train jumping, starvation,</a:t>
            </a:r>
            <a:r>
              <a:rPr lang="en-US" baseline="0" dirty="0" smtClean="0"/>
              <a:t> </a:t>
            </a:r>
            <a:r>
              <a:rPr lang="en-US" dirty="0" smtClean="0"/>
              <a:t>dehydration</a:t>
            </a:r>
          </a:p>
          <a:p>
            <a:endParaRPr lang="en-US" dirty="0" smtClean="0"/>
          </a:p>
          <a:p>
            <a:pPr defTabSz="924851">
              <a:buFontTx/>
              <a:buChar char="-"/>
              <a:defRPr/>
            </a:pPr>
            <a:r>
              <a:rPr lang="en-US" dirty="0" smtClean="0"/>
              <a:t>How do they get here? </a:t>
            </a:r>
          </a:p>
          <a:p>
            <a:pPr marL="462425" lvl="1" defTabSz="924851">
              <a:buFontTx/>
              <a:buChar char="-"/>
              <a:defRPr/>
            </a:pPr>
            <a:r>
              <a:rPr lang="en-US" dirty="0" smtClean="0"/>
              <a:t>Some come on their own,</a:t>
            </a:r>
            <a:r>
              <a:rPr lang="en-US" baseline="0" dirty="0" smtClean="0"/>
              <a:t> some in groups, some are smuggled in by “coyotes”, some are victims of trafficking</a:t>
            </a:r>
          </a:p>
          <a:p>
            <a:pPr defTabSz="924851">
              <a:buFontTx/>
              <a:buChar char="-"/>
              <a:defRPr/>
            </a:pPr>
            <a:r>
              <a:rPr lang="en-US" baseline="0" dirty="0" smtClean="0"/>
              <a:t>Transportation??</a:t>
            </a:r>
          </a:p>
          <a:p>
            <a:pPr marL="462425" lvl="1" defTabSz="924851">
              <a:buFontTx/>
              <a:buChar char="-"/>
              <a:defRPr/>
            </a:pPr>
            <a:r>
              <a:rPr lang="en-US" baseline="0" dirty="0" smtClean="0"/>
              <a:t>On foot, by bus, train, boat, plain, or hitch-</a:t>
            </a:r>
            <a:r>
              <a:rPr lang="en-US" baseline="0" dirty="0" err="1" smtClean="0"/>
              <a:t>hicking</a:t>
            </a:r>
            <a:endParaRPr lang="en-US" baseline="0" dirty="0" smtClean="0"/>
          </a:p>
          <a:p>
            <a:pPr defTabSz="924851">
              <a:buFontTx/>
              <a:buChar char="-"/>
              <a:defRPr/>
            </a:pPr>
            <a:r>
              <a:rPr lang="en-US" baseline="0" dirty="0" smtClean="0"/>
              <a:t>Dangers</a:t>
            </a:r>
          </a:p>
          <a:p>
            <a:pPr marL="462425" lvl="1" defTabSz="924851">
              <a:buFontTx/>
              <a:buChar char="-"/>
              <a:defRPr/>
            </a:pPr>
            <a:r>
              <a:rPr lang="en-US" baseline="0" dirty="0" smtClean="0"/>
              <a:t>Witness horrific crimes (smugglers bad guys), victims of physical and sexual abuse, train jumping, starvation, dehydration, packed into trailers and required to stand for days without food or water, no adult they trust on the journey to protect them, encounter cartels, cross the river and/or desert </a:t>
            </a:r>
          </a:p>
          <a:p>
            <a:endParaRPr lang="en-US" dirty="0" smtClean="0"/>
          </a:p>
          <a:p>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5578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pPr>
            <a:r>
              <a:rPr lang="en-US" dirty="0" smtClean="0"/>
              <a:t>From DHS Form</a:t>
            </a:r>
            <a:r>
              <a:rPr lang="en-US" baseline="0" dirty="0" smtClean="0"/>
              <a:t> I-213:  </a:t>
            </a:r>
            <a:r>
              <a:rPr lang="en-US" dirty="0" smtClean="0"/>
              <a:t>“Subject is 1 of 9 apprehended at Port Laredo Train Yards, approximately 12 miles north of Laredo, Texas on 8/23/2006.  Subject illegally entered the United States by wading across the Rio Grande River . . . .  </a:t>
            </a:r>
          </a:p>
          <a:p>
            <a:pPr>
              <a:lnSpc>
                <a:spcPct val="120000"/>
              </a:lnSpc>
            </a:pPr>
            <a:endParaRPr lang="en-US" dirty="0" smtClean="0"/>
          </a:p>
          <a:p>
            <a:pPr>
              <a:lnSpc>
                <a:spcPct val="120000"/>
              </a:lnSpc>
            </a:pPr>
            <a:r>
              <a:rPr lang="en-US" dirty="0" smtClean="0"/>
              <a:t>Subject left his native country Honduras on July 19, 2006.  Subject stated that he had traveled by bus to the border with Guatemala [and] traveled through Guatemala by boat … Subject claims that he entered illegally into Mexico on July 21, 2006, wading across a river [and] continued traveling through Mexico by freight train until his arrival to Nuevo Laredo … on August 07, 2006.  </a:t>
            </a:r>
            <a:r>
              <a:rPr lang="en-US" dirty="0" smtClean="0">
                <a:solidFill>
                  <a:srgbClr val="C00000"/>
                </a:solidFill>
              </a:rPr>
              <a:t>Subject claims that once in Nuevo Laredo he was kept in a house by some smugglers, who were asking for $400 in order to let him go.  </a:t>
            </a:r>
            <a:r>
              <a:rPr lang="en-US" dirty="0" smtClean="0">
                <a:solidFill>
                  <a:srgbClr val="0070C0"/>
                </a:solidFill>
              </a:rPr>
              <a:t>Subject stated that he was kept against his will in a house for about a week until his family wired $400.00 dollars to the smugglers.  </a:t>
            </a:r>
            <a:r>
              <a:rPr lang="en-US" dirty="0" smtClean="0"/>
              <a:t>Subject further states that he was tied with ropes and threatened with a handgun.”</a:t>
            </a:r>
          </a:p>
          <a:p>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pPr/>
              <a:t>8</a:t>
            </a:fld>
            <a:endParaRPr lang="en-US" dirty="0"/>
          </a:p>
        </p:txBody>
      </p:sp>
    </p:spTree>
    <p:extLst>
      <p:ext uri="{BB962C8B-B14F-4D97-AF65-F5344CB8AC3E}">
        <p14:creationId xmlns:p14="http://schemas.microsoft.com/office/powerpoint/2010/main" val="3331524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3C9DC23-5886-405F-A0B6-B43E28C10DDC}" type="slidenum">
              <a:rPr lang="en-US" smtClean="0"/>
              <a:pPr/>
              <a:t>11</a:t>
            </a:fld>
            <a:endParaRPr lang="en-US" dirty="0"/>
          </a:p>
        </p:txBody>
      </p:sp>
    </p:spTree>
    <p:extLst>
      <p:ext uri="{BB962C8B-B14F-4D97-AF65-F5344CB8AC3E}">
        <p14:creationId xmlns:p14="http://schemas.microsoft.com/office/powerpoint/2010/main" val="2107869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6CC901-73B5-4148-BBA2-1335FEBCF409}" type="slidenum">
              <a:rPr lang="en-US" smtClean="0"/>
              <a:pPr/>
              <a:t>13</a:t>
            </a:fld>
            <a:endParaRPr lang="en-US" dirty="0"/>
          </a:p>
        </p:txBody>
      </p:sp>
    </p:spTree>
    <p:extLst>
      <p:ext uri="{BB962C8B-B14F-4D97-AF65-F5344CB8AC3E}">
        <p14:creationId xmlns:p14="http://schemas.microsoft.com/office/powerpoint/2010/main" val="165051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C4B6CB6-F349-447A-8A8C-CCBA2F60B28F}" type="datetime1">
              <a:rPr lang="en-US" smtClean="0"/>
              <a:pPr/>
              <a:t>4/17/2017</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18ABB1-5A4F-4975-97D8-3FF23911100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4AC0C6-9F79-4F8D-9835-BE2466C2B2FF}" type="datetime1">
              <a:rPr lang="en-US" smtClean="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18ABB1-5A4F-4975-97D8-3FF239111006}"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D61A877-F54D-4F5B-8EB0-0A385742FA4C}" type="datetime1">
              <a:rPr lang="en-US" smtClean="0"/>
              <a:pPr/>
              <a:t>4/17/2017</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8F18ABB1-5A4F-4975-97D8-3FF23911100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F71B8A57-4AD1-4E3E-B775-A756EA8D968D}" type="datetimeFigureOut">
              <a:rPr lang="en-US"/>
              <a:pPr>
                <a:defRPr/>
              </a:pPr>
              <a:t>4/17/2017</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34B7790-68FE-4821-8FE5-84807416ED63}" type="slidenum">
              <a:rPr lang="en-US">
                <a:solidFill>
                  <a:srgbClr val="EBDDC3"/>
                </a:solidFill>
              </a:rPr>
              <a:pPr>
                <a:defRPr/>
              </a:pPr>
              <a:t>‹#›</a:t>
            </a:fld>
            <a:endParaRPr lang="en-US" dirty="0">
              <a:solidFill>
                <a:srgbClr val="EBDDC3"/>
              </a:solidFill>
            </a:endParaRPr>
          </a:p>
        </p:txBody>
      </p:sp>
    </p:spTree>
    <p:extLst>
      <p:ext uri="{BB962C8B-B14F-4D97-AF65-F5344CB8AC3E}">
        <p14:creationId xmlns:p14="http://schemas.microsoft.com/office/powerpoint/2010/main" val="3936494373"/>
      </p:ext>
    </p:extLst>
  </p:cSld>
  <p:clrMapOvr>
    <a:overrideClrMapping bg1="dk1" tx1="lt1" bg2="dk2" tx2="lt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D726C77-9739-4591-9045-5A17CC9DE1A6}" type="datetimeFigureOut">
              <a:rPr lang="en-US">
                <a:solidFill>
                  <a:srgbClr val="775F55"/>
                </a:solidFill>
              </a:rPr>
              <a:pPr>
                <a:defRPr/>
              </a:pPr>
              <a:t>4/17/2017</a:t>
            </a:fld>
            <a:endParaRPr lang="en-US" dirty="0">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5438AA0A-312B-43F5-9B07-04F2247CACBF}" type="slidenum">
              <a:rPr lang="en-US"/>
              <a:pPr>
                <a:defRPr/>
              </a:pPr>
              <a:t>‹#›</a:t>
            </a:fld>
            <a:endParaRPr lang="en-US" dirty="0"/>
          </a:p>
        </p:txBody>
      </p:sp>
    </p:spTree>
    <p:extLst>
      <p:ext uri="{BB962C8B-B14F-4D97-AF65-F5344CB8AC3E}">
        <p14:creationId xmlns:p14="http://schemas.microsoft.com/office/powerpoint/2010/main" val="13919615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FA9A4770-6F98-485C-8906-656C449AF737}" type="datetimeFigureOut">
              <a:rPr lang="en-US">
                <a:solidFill>
                  <a:srgbClr val="775F55"/>
                </a:solidFill>
              </a:rPr>
              <a:pPr>
                <a:defRPr/>
              </a:pPr>
              <a:t>4/17/2017</a:t>
            </a:fld>
            <a:endParaRPr lang="en-US" dirty="0">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E40A6B71-8124-43CD-86C0-9CEA27CDADBB}"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1663071243"/>
      </p:ext>
    </p:extLst>
  </p:cSld>
  <p:clrMapOvr>
    <a:overrideClrMapping bg1="lt1" tx1="dk1" bg2="lt2" tx2="dk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B680C7B9-B8C3-44CC-B998-0B2A34B93B3B}" type="datetimeFigureOut">
              <a:rPr lang="en-US">
                <a:solidFill>
                  <a:srgbClr val="775F55"/>
                </a:solidFill>
              </a:rPr>
              <a:pPr>
                <a:defRPr/>
              </a:pPr>
              <a:t>4/17/2017</a:t>
            </a:fld>
            <a:endParaRPr lang="en-US" dirty="0">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F1BA15D7-1DA0-4CCC-95F7-1D31EB2D04A1}"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173246492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9668042C-0E64-480A-81AD-D6B797826B54}" type="datetimeFigureOut">
              <a:rPr lang="en-US">
                <a:solidFill>
                  <a:srgbClr val="775F55"/>
                </a:solidFill>
              </a:rPr>
              <a:pPr>
                <a:defRPr/>
              </a:pPr>
              <a:t>4/17/2017</a:t>
            </a:fld>
            <a:endParaRPr lang="en-US" dirty="0">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270A4BFD-68C0-41A6-BED4-7F4F48E9DC2C}"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424509443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AC8FE10-E237-4DB5-B595-D733AD09FC87}" type="datetimeFigureOut">
              <a:rPr lang="en-US">
                <a:solidFill>
                  <a:srgbClr val="775F55"/>
                </a:solidFill>
              </a:rPr>
              <a:pPr>
                <a:defRPr/>
              </a:pPr>
              <a:t>4/17/2017</a:t>
            </a:fld>
            <a:endParaRPr lang="en-US" dirty="0">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F9E51831-86A4-4803-8389-D86AC94ECBB6}" type="slidenum">
              <a:rPr lang="en-US"/>
              <a:pPr>
                <a:defRPr/>
              </a:pPr>
              <a:t>‹#›</a:t>
            </a:fld>
            <a:endParaRPr lang="en-US" dirty="0"/>
          </a:p>
        </p:txBody>
      </p:sp>
    </p:spTree>
    <p:extLst>
      <p:ext uri="{BB962C8B-B14F-4D97-AF65-F5344CB8AC3E}">
        <p14:creationId xmlns:p14="http://schemas.microsoft.com/office/powerpoint/2010/main" val="412987532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7E849E1-7DB2-4076-B542-CF1DA7720B35}" type="datetimeFigureOut">
              <a:rPr lang="en-US">
                <a:solidFill>
                  <a:srgbClr val="775F55"/>
                </a:solidFill>
              </a:rPr>
              <a:pPr>
                <a:defRPr/>
              </a:pPr>
              <a:t>4/17/2017</a:t>
            </a:fld>
            <a:endParaRPr lang="en-US" dirty="0">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4D16534-AFB0-41D4-945A-D0F3BC24D6E2}" type="slidenum">
              <a:rPr lang="en-US">
                <a:solidFill>
                  <a:srgbClr val="775F55"/>
                </a:solidFill>
              </a:rPr>
              <a:pPr>
                <a:defRPr/>
              </a:pPr>
              <a:t>‹#›</a:t>
            </a:fld>
            <a:endParaRPr lang="en-US" dirty="0">
              <a:solidFill>
                <a:srgbClr val="775F55"/>
              </a:solidFill>
            </a:endParaRPr>
          </a:p>
        </p:txBody>
      </p:sp>
    </p:spTree>
    <p:extLst>
      <p:ext uri="{BB962C8B-B14F-4D97-AF65-F5344CB8AC3E}">
        <p14:creationId xmlns:p14="http://schemas.microsoft.com/office/powerpoint/2010/main" val="251856291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7D3D1A9-6992-46C5-B9CC-E3F64EE5B591}" type="datetimeFigureOut">
              <a:rPr lang="en-US">
                <a:solidFill>
                  <a:srgbClr val="775F55"/>
                </a:solidFill>
              </a:rPr>
              <a:pPr>
                <a:defRPr/>
              </a:pPr>
              <a:t>4/17/2017</a:t>
            </a:fld>
            <a:endParaRPr lang="en-US" dirty="0">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64478123-933E-4328-9464-FC48F3831116}" type="slidenum">
              <a:rPr lang="en-US"/>
              <a:pPr>
                <a:defRPr/>
              </a:pPr>
              <a:t>‹#›</a:t>
            </a:fld>
            <a:endParaRPr lang="en-US" dirty="0"/>
          </a:p>
        </p:txBody>
      </p:sp>
    </p:spTree>
    <p:extLst>
      <p:ext uri="{BB962C8B-B14F-4D97-AF65-F5344CB8AC3E}">
        <p14:creationId xmlns:p14="http://schemas.microsoft.com/office/powerpoint/2010/main" val="28616954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A95B3CB-C2F2-4DFB-8792-C582E0929D21}" type="datetime1">
              <a:rPr lang="en-US" smtClean="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18ABB1-5A4F-4975-97D8-3FF239111006}"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3CC03A9A-95C6-4BB5-9BA1-6428405F0475}" type="datetimeFigureOut">
              <a:rPr lang="en-US">
                <a:solidFill>
                  <a:srgbClr val="775F55"/>
                </a:solidFill>
              </a:rPr>
              <a:pPr>
                <a:defRPr/>
              </a:pPr>
              <a:t>4/17/2017</a:t>
            </a:fld>
            <a:endParaRPr lang="en-US" dirty="0">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1E369254-A4D8-4BBF-9A6A-DD45CB466700}"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335237880"/>
      </p:ext>
    </p:extLst>
  </p:cSld>
  <p:clrMapOvr>
    <a:overrideClrMapping bg1="lt1" tx1="dk1" bg2="lt2" tx2="dk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942BB04-7B39-4D22-8B1D-314B1AC2E40A}" type="datetimeFigureOut">
              <a:rPr lang="en-US">
                <a:solidFill>
                  <a:srgbClr val="775F55"/>
                </a:solidFill>
              </a:rPr>
              <a:pPr>
                <a:defRPr/>
              </a:pPr>
              <a:t>4/17/2017</a:t>
            </a:fld>
            <a:endParaRPr lang="en-US" dirty="0">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665D4175-1ACE-4C4D-82B5-3239D20A70FD}" type="slidenum">
              <a:rPr lang="en-US"/>
              <a:pPr>
                <a:defRPr/>
              </a:pPr>
              <a:t>‹#›</a:t>
            </a:fld>
            <a:endParaRPr lang="en-US" dirty="0"/>
          </a:p>
        </p:txBody>
      </p:sp>
    </p:spTree>
    <p:extLst>
      <p:ext uri="{BB962C8B-B14F-4D97-AF65-F5344CB8AC3E}">
        <p14:creationId xmlns:p14="http://schemas.microsoft.com/office/powerpoint/2010/main" val="17073852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97580ED0-32BF-426D-A952-CB35738E5076}" type="datetimeFigureOut">
              <a:rPr lang="en-US">
                <a:solidFill>
                  <a:srgbClr val="775F55"/>
                </a:solidFill>
              </a:rPr>
              <a:pPr>
                <a:defRPr/>
              </a:pPr>
              <a:t>4/17/2017</a:t>
            </a:fld>
            <a:endParaRPr lang="en-US" dirty="0">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7B710280-D798-46E4-B939-8CDD04E7E13D}" type="slidenum">
              <a:rPr lang="en-US"/>
              <a:pPr>
                <a:defRPr/>
              </a:pPr>
              <a:t>‹#›</a:t>
            </a:fld>
            <a:endParaRPr lang="en-US" dirty="0"/>
          </a:p>
        </p:txBody>
      </p:sp>
    </p:spTree>
    <p:extLst>
      <p:ext uri="{BB962C8B-B14F-4D97-AF65-F5344CB8AC3E}">
        <p14:creationId xmlns:p14="http://schemas.microsoft.com/office/powerpoint/2010/main" val="3724333889"/>
      </p:ext>
    </p:extLst>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3F9DDFE-AA77-4B19-8F5D-FAEB45503CC1}" type="datetime1">
              <a:rPr lang="en-US" smtClean="0"/>
              <a:pPr/>
              <a:t>4/17/2017</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F18ABB1-5A4F-4975-97D8-3FF239111006}"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D15D3AD-A36A-4EDE-8867-DF02AF3028D4}" type="datetime1">
              <a:rPr lang="en-US" smtClean="0"/>
              <a:pPr/>
              <a:t>4/17/2017</a:t>
            </a:fld>
            <a:endParaRPr lang="en-US" dirty="0"/>
          </a:p>
        </p:txBody>
      </p:sp>
      <p:sp>
        <p:nvSpPr>
          <p:cNvPr id="10" name="Slide Number Placeholder 9"/>
          <p:cNvSpPr>
            <a:spLocks noGrp="1"/>
          </p:cNvSpPr>
          <p:nvPr>
            <p:ph type="sldNum" sz="quarter" idx="16"/>
          </p:nvPr>
        </p:nvSpPr>
        <p:spPr/>
        <p:txBody>
          <a:bodyPr rtlCol="0"/>
          <a:lstStyle/>
          <a:p>
            <a:fld id="{8F18ABB1-5A4F-4975-97D8-3FF239111006}"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10DCCAB-C919-4D54-943E-A488CDCD0697}" type="datetime1">
              <a:rPr lang="en-US" smtClean="0"/>
              <a:pPr/>
              <a:t>4/17/2017</a:t>
            </a:fld>
            <a:endParaRPr lang="en-US" dirty="0"/>
          </a:p>
        </p:txBody>
      </p:sp>
      <p:sp>
        <p:nvSpPr>
          <p:cNvPr id="12" name="Slide Number Placeholder 11"/>
          <p:cNvSpPr>
            <a:spLocks noGrp="1"/>
          </p:cNvSpPr>
          <p:nvPr>
            <p:ph type="sldNum" sz="quarter" idx="16"/>
          </p:nvPr>
        </p:nvSpPr>
        <p:spPr/>
        <p:txBody>
          <a:bodyPr rtlCol="0"/>
          <a:lstStyle/>
          <a:p>
            <a:fld id="{8F18ABB1-5A4F-4975-97D8-3FF239111006}"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DB951E-17B0-4772-8412-B173B4EDB1A7}" type="datetime1">
              <a:rPr lang="en-US" smtClean="0"/>
              <a:pPr/>
              <a:t>4/17/2017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F18ABB1-5A4F-4975-97D8-3FF239111006}"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44A14-4C01-4C02-8663-536229ECB39F}" type="datetime1">
              <a:rPr lang="en-US" smtClean="0"/>
              <a:pPr/>
              <a:t>4/17/2017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F18ABB1-5A4F-4975-97D8-3FF239111006}"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78084AE-D684-446F-A2DF-A2C70BF4E75D}" type="datetime1">
              <a:rPr lang="en-US" smtClean="0"/>
              <a:pPr/>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F18ABB1-5A4F-4975-97D8-3FF239111006}"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810AFC06-77CA-4E62-9DDE-8F6E627FE8EF}" type="datetime1">
              <a:rPr lang="en-US" smtClean="0"/>
              <a:pPr/>
              <a:t>4/17/2017</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F18ABB1-5A4F-4975-97D8-3FF239111006}"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8CFF953-BDEC-4996-8DEE-4EAE25C33EF1}" type="datetime1">
              <a:rPr lang="en-US" smtClean="0"/>
              <a:pPr/>
              <a:t>4/17/2017</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18ABB1-5A4F-4975-97D8-3FF23911100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AECFC1B6-EEE1-4FF6-AF29-125D8AE0C3C0}" type="datetimeFigureOut">
              <a:rPr lang="en-US">
                <a:solidFill>
                  <a:srgbClr val="775F55"/>
                </a:solidFill>
              </a:rPr>
              <a:pPr>
                <a:defRPr/>
              </a:pPr>
              <a:t>4/17/2017</a:t>
            </a:fld>
            <a:endParaRPr lang="en-US" dirty="0">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A46F06AA-1CB4-4E9B-936A-3439A4E4D977}" type="slidenum">
              <a:rPr lang="en-US"/>
              <a:pPr>
                <a:defRPr/>
              </a:pPr>
              <a:t>‹#›</a:t>
            </a:fld>
            <a:endParaRPr lang="en-US" dirty="0"/>
          </a:p>
        </p:txBody>
      </p:sp>
    </p:spTree>
    <p:extLst>
      <p:ext uri="{BB962C8B-B14F-4D97-AF65-F5344CB8AC3E}">
        <p14:creationId xmlns:p14="http://schemas.microsoft.com/office/powerpoint/2010/main" val="25400005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3.jpe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mailto:shasan@supportkind.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cdoutre@supportkind.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youtube.com/watch?v=AI7nbCOb9QM&amp;feature=related" TargetMode="External"/><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KIND\Desktop\KIND LOGOFIN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485" y="0"/>
            <a:ext cx="2945715" cy="126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547692"/>
            <a:ext cx="9143999" cy="4310307"/>
          </a:xfrm>
          <a:prstGeom prst="rect">
            <a:avLst/>
          </a:prstGeom>
        </p:spPr>
      </p:pic>
      <p:sp>
        <p:nvSpPr>
          <p:cNvPr id="9" name="Title 11"/>
          <p:cNvSpPr>
            <a:spLocks noGrp="1"/>
          </p:cNvSpPr>
          <p:nvPr>
            <p:ph type="title"/>
          </p:nvPr>
        </p:nvSpPr>
        <p:spPr>
          <a:xfrm>
            <a:off x="0" y="1524000"/>
            <a:ext cx="9144000" cy="1023692"/>
          </a:xfrm>
          <a:solidFill>
            <a:schemeClr val="accent1">
              <a:lumMod val="20000"/>
              <a:lumOff val="80000"/>
            </a:schemeClr>
          </a:solidFill>
        </p:spPr>
        <p:txBody>
          <a:bodyPr/>
          <a:lstStyle/>
          <a:p>
            <a:pPr algn="ctr"/>
            <a:r>
              <a:rPr lang="en-US" sz="4000" b="1" dirty="0">
                <a:solidFill>
                  <a:srgbClr val="D66A28"/>
                </a:solidFill>
              </a:rPr>
              <a:t>Unaccompanied Children in Immigration</a:t>
            </a:r>
            <a:endParaRPr lang="en-US" sz="4000" b="1" dirty="0">
              <a:solidFill>
                <a:srgbClr val="D66A28"/>
              </a:solidFill>
            </a:endParaRPr>
          </a:p>
        </p:txBody>
      </p:sp>
    </p:spTree>
    <p:extLst>
      <p:ext uri="{BB962C8B-B14F-4D97-AF65-F5344CB8AC3E}">
        <p14:creationId xmlns:p14="http://schemas.microsoft.com/office/powerpoint/2010/main" val="41025508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rmAutofit fontScale="90000"/>
          </a:bodyPr>
          <a:lstStyle/>
          <a:p>
            <a:pPr algn="ctr"/>
            <a:r>
              <a:rPr lang="en-US" b="1" dirty="0" smtClean="0"/>
              <a:t>UAC RELEASED TO SPONSORS BY COUNTY</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2040360021"/>
              </p:ext>
            </p:extLst>
          </p:nvPr>
        </p:nvGraphicFramePr>
        <p:xfrm>
          <a:off x="1" y="1524000"/>
          <a:ext cx="9143999" cy="4572000"/>
        </p:xfrm>
        <a:graphic>
          <a:graphicData uri="http://schemas.openxmlformats.org/drawingml/2006/table">
            <a:tbl>
              <a:tblPr firstRow="1" firstCol="1" bandRow="1">
                <a:tableStyleId>{5C22544A-7EE6-4342-B048-85BDC9FD1C3A}</a:tableStyleId>
              </a:tblPr>
              <a:tblGrid>
                <a:gridCol w="2071456"/>
                <a:gridCol w="3447495"/>
                <a:gridCol w="3625048"/>
              </a:tblGrid>
              <a:tr h="449580">
                <a:tc>
                  <a:txBody>
                    <a:bodyPr/>
                    <a:lstStyle/>
                    <a:p>
                      <a:pPr marL="0" marR="0">
                        <a:spcBef>
                          <a:spcPts val="0"/>
                        </a:spcBef>
                        <a:spcAft>
                          <a:spcPts val="0"/>
                        </a:spcAft>
                      </a:pPr>
                      <a:r>
                        <a:rPr lang="en-US" sz="2400" dirty="0">
                          <a:effectLst/>
                        </a:rPr>
                        <a:t>State</a:t>
                      </a:r>
                      <a:endParaRPr lang="en-US" sz="2400" dirty="0">
                        <a:effectLst/>
                        <a:latin typeface="Calibri"/>
                        <a:ea typeface="Calibri"/>
                        <a:cs typeface="Times New Roman"/>
                      </a:endParaRPr>
                    </a:p>
                  </a:txBody>
                  <a:tcPr/>
                </a:tc>
                <a:tc>
                  <a:txBody>
                    <a:bodyPr/>
                    <a:lstStyle/>
                    <a:p>
                      <a:pPr marL="0" marR="0">
                        <a:spcBef>
                          <a:spcPts val="0"/>
                        </a:spcBef>
                        <a:spcAft>
                          <a:spcPts val="0"/>
                        </a:spcAft>
                      </a:pPr>
                      <a:r>
                        <a:rPr lang="en-US" sz="2400">
                          <a:effectLst/>
                        </a:rPr>
                        <a:t>County</a:t>
                      </a:r>
                      <a:endParaRPr lang="en-US" sz="2400">
                        <a:effectLst/>
                        <a:latin typeface="Calibri"/>
                        <a:ea typeface="Calibri"/>
                        <a:cs typeface="Times New Roman"/>
                      </a:endParaRPr>
                    </a:p>
                  </a:txBody>
                  <a:tcPr/>
                </a:tc>
                <a:tc>
                  <a:txBody>
                    <a:bodyPr/>
                    <a:lstStyle/>
                    <a:p>
                      <a:pPr marL="0" marR="0">
                        <a:spcBef>
                          <a:spcPts val="0"/>
                        </a:spcBef>
                        <a:spcAft>
                          <a:spcPts val="0"/>
                        </a:spcAft>
                      </a:pPr>
                      <a:r>
                        <a:rPr lang="en-US" sz="2400">
                          <a:effectLst/>
                        </a:rPr>
                        <a:t># Released*</a:t>
                      </a:r>
                      <a:endParaRPr lang="en-US" sz="2400">
                        <a:effectLst/>
                        <a:latin typeface="Calibri"/>
                        <a:ea typeface="Calibri"/>
                        <a:cs typeface="Times New Roman"/>
                      </a:endParaRPr>
                    </a:p>
                  </a:txBody>
                  <a:tcPr/>
                </a:tc>
              </a:tr>
              <a:tr h="449580">
                <a:tc>
                  <a:txBody>
                    <a:bodyPr/>
                    <a:lstStyle/>
                    <a:p>
                      <a:pPr marL="0" marR="0">
                        <a:spcBef>
                          <a:spcPts val="0"/>
                        </a:spcBef>
                        <a:spcAft>
                          <a:spcPts val="0"/>
                        </a:spcAft>
                      </a:pPr>
                      <a:r>
                        <a:rPr lang="en-US" sz="2400" dirty="0">
                          <a:effectLst/>
                        </a:rPr>
                        <a:t>CA</a:t>
                      </a:r>
                      <a:endParaRPr lang="en-US" sz="2400" dirty="0">
                        <a:effectLst/>
                        <a:latin typeface="Calibri"/>
                        <a:ea typeface="Calibri"/>
                        <a:cs typeface="Times New Roman"/>
                      </a:endParaRPr>
                    </a:p>
                  </a:txBody>
                  <a:tcPr/>
                </a:tc>
                <a:tc>
                  <a:txBody>
                    <a:bodyPr/>
                    <a:lstStyle/>
                    <a:p>
                      <a:pPr marL="0" marR="0">
                        <a:spcBef>
                          <a:spcPts val="0"/>
                        </a:spcBef>
                        <a:spcAft>
                          <a:spcPts val="0"/>
                        </a:spcAft>
                      </a:pPr>
                      <a:r>
                        <a:rPr lang="en-US" sz="2400" dirty="0">
                          <a:effectLst/>
                        </a:rPr>
                        <a:t>Los Angeles</a:t>
                      </a:r>
                      <a:endParaRPr lang="en-US" sz="2400" dirty="0">
                        <a:effectLst/>
                        <a:latin typeface="Calibri"/>
                        <a:ea typeface="Calibri"/>
                        <a:cs typeface="Times New Roman"/>
                      </a:endParaRPr>
                    </a:p>
                  </a:txBody>
                  <a:tcPr/>
                </a:tc>
                <a:tc>
                  <a:txBody>
                    <a:bodyPr/>
                    <a:lstStyle/>
                    <a:p>
                      <a:pPr marL="0" marR="0">
                        <a:spcBef>
                          <a:spcPts val="0"/>
                        </a:spcBef>
                        <a:spcAft>
                          <a:spcPts val="0"/>
                        </a:spcAft>
                      </a:pPr>
                      <a:r>
                        <a:rPr lang="en-US" sz="2400">
                          <a:effectLst/>
                        </a:rPr>
                        <a:t>3,217</a:t>
                      </a:r>
                      <a:endParaRPr lang="en-US" sz="2400">
                        <a:effectLst/>
                        <a:latin typeface="Calibri"/>
                        <a:ea typeface="Calibri"/>
                        <a:cs typeface="Times New Roman"/>
                      </a:endParaRPr>
                    </a:p>
                  </a:txBody>
                  <a:tcPr/>
                </a:tc>
              </a:tr>
              <a:tr h="449580">
                <a:tc>
                  <a:txBody>
                    <a:bodyPr/>
                    <a:lstStyle/>
                    <a:p>
                      <a:pPr marL="0" marR="0">
                        <a:spcBef>
                          <a:spcPts val="0"/>
                        </a:spcBef>
                        <a:spcAft>
                          <a:spcPts val="0"/>
                        </a:spcAft>
                      </a:pPr>
                      <a:r>
                        <a:rPr lang="en-US" sz="2400" dirty="0">
                          <a:effectLst/>
                        </a:rPr>
                        <a:t>FL</a:t>
                      </a:r>
                      <a:endParaRPr lang="en-US" sz="2400" dirty="0">
                        <a:effectLst/>
                        <a:latin typeface="Calibri"/>
                        <a:ea typeface="Calibri"/>
                        <a:cs typeface="Times New Roman"/>
                      </a:endParaRPr>
                    </a:p>
                  </a:txBody>
                  <a:tcPr/>
                </a:tc>
                <a:tc>
                  <a:txBody>
                    <a:bodyPr/>
                    <a:lstStyle/>
                    <a:p>
                      <a:pPr marL="0" marR="0">
                        <a:spcBef>
                          <a:spcPts val="0"/>
                        </a:spcBef>
                        <a:spcAft>
                          <a:spcPts val="0"/>
                        </a:spcAft>
                      </a:pPr>
                      <a:r>
                        <a:rPr lang="en-US" sz="2400" dirty="0">
                          <a:effectLst/>
                        </a:rPr>
                        <a:t>Miami-Dade</a:t>
                      </a:r>
                      <a:endParaRPr lang="en-US" sz="2400" dirty="0">
                        <a:effectLst/>
                        <a:latin typeface="Calibri"/>
                        <a:ea typeface="Calibri"/>
                        <a:cs typeface="Times New Roman"/>
                      </a:endParaRPr>
                    </a:p>
                  </a:txBody>
                  <a:tcPr/>
                </a:tc>
                <a:tc>
                  <a:txBody>
                    <a:bodyPr/>
                    <a:lstStyle/>
                    <a:p>
                      <a:pPr marL="0" marR="0">
                        <a:spcBef>
                          <a:spcPts val="0"/>
                        </a:spcBef>
                        <a:spcAft>
                          <a:spcPts val="0"/>
                        </a:spcAft>
                      </a:pPr>
                      <a:r>
                        <a:rPr lang="en-US" sz="2400">
                          <a:effectLst/>
                        </a:rPr>
                        <a:t>1,203</a:t>
                      </a:r>
                      <a:endParaRPr lang="en-US" sz="2400">
                        <a:effectLst/>
                        <a:latin typeface="Calibri"/>
                        <a:ea typeface="Calibri"/>
                        <a:cs typeface="Times New Roman"/>
                      </a:endParaRPr>
                    </a:p>
                  </a:txBody>
                  <a:tcPr/>
                </a:tc>
              </a:tr>
              <a:tr h="449580">
                <a:tc>
                  <a:txBody>
                    <a:bodyPr/>
                    <a:lstStyle/>
                    <a:p>
                      <a:pPr marL="0" marR="0">
                        <a:spcBef>
                          <a:spcPts val="0"/>
                        </a:spcBef>
                        <a:spcAft>
                          <a:spcPts val="0"/>
                        </a:spcAft>
                      </a:pPr>
                      <a:r>
                        <a:rPr lang="en-US" sz="2400">
                          <a:effectLst/>
                        </a:rPr>
                        <a:t>FL</a:t>
                      </a:r>
                      <a:endParaRPr lang="en-US" sz="2400">
                        <a:effectLst/>
                        <a:latin typeface="Calibri"/>
                        <a:ea typeface="Calibri"/>
                        <a:cs typeface="Times New Roman"/>
                      </a:endParaRPr>
                    </a:p>
                  </a:txBody>
                  <a:tcPr/>
                </a:tc>
                <a:tc>
                  <a:txBody>
                    <a:bodyPr/>
                    <a:lstStyle/>
                    <a:p>
                      <a:pPr marL="0" marR="0">
                        <a:spcBef>
                          <a:spcPts val="0"/>
                        </a:spcBef>
                        <a:spcAft>
                          <a:spcPts val="0"/>
                        </a:spcAft>
                      </a:pPr>
                      <a:r>
                        <a:rPr lang="en-US" sz="2400" dirty="0">
                          <a:effectLst/>
                        </a:rPr>
                        <a:t>Palm Beach </a:t>
                      </a:r>
                      <a:endParaRPr lang="en-US" sz="2400" dirty="0">
                        <a:effectLst/>
                        <a:latin typeface="Calibri"/>
                        <a:ea typeface="Calibri"/>
                        <a:cs typeface="Times New Roman"/>
                      </a:endParaRPr>
                    </a:p>
                  </a:txBody>
                  <a:tcPr/>
                </a:tc>
                <a:tc>
                  <a:txBody>
                    <a:bodyPr/>
                    <a:lstStyle/>
                    <a:p>
                      <a:pPr marL="0" marR="0">
                        <a:spcBef>
                          <a:spcPts val="0"/>
                        </a:spcBef>
                        <a:spcAft>
                          <a:spcPts val="0"/>
                        </a:spcAft>
                      </a:pPr>
                      <a:r>
                        <a:rPr lang="en-US" sz="2400" dirty="0">
                          <a:effectLst/>
                        </a:rPr>
                        <a:t>1,148</a:t>
                      </a:r>
                      <a:endParaRPr lang="en-US" sz="2400" dirty="0">
                        <a:effectLst/>
                        <a:latin typeface="Calibri"/>
                        <a:ea typeface="Calibri"/>
                        <a:cs typeface="Times New Roman"/>
                      </a:endParaRPr>
                    </a:p>
                  </a:txBody>
                  <a:tcPr/>
                </a:tc>
              </a:tr>
              <a:tr h="449580">
                <a:tc>
                  <a:txBody>
                    <a:bodyPr/>
                    <a:lstStyle/>
                    <a:p>
                      <a:pPr marL="0" marR="0">
                        <a:spcBef>
                          <a:spcPts val="0"/>
                        </a:spcBef>
                        <a:spcAft>
                          <a:spcPts val="0"/>
                        </a:spcAft>
                      </a:pPr>
                      <a:r>
                        <a:rPr lang="en-US" sz="2400">
                          <a:effectLst/>
                        </a:rPr>
                        <a:t>MD</a:t>
                      </a:r>
                      <a:endParaRPr lang="en-US" sz="2400">
                        <a:effectLst/>
                        <a:latin typeface="Calibri"/>
                        <a:ea typeface="Calibri"/>
                        <a:cs typeface="Times New Roman"/>
                      </a:endParaRPr>
                    </a:p>
                  </a:txBody>
                  <a:tcPr/>
                </a:tc>
                <a:tc>
                  <a:txBody>
                    <a:bodyPr/>
                    <a:lstStyle/>
                    <a:p>
                      <a:pPr marL="0" marR="0">
                        <a:spcBef>
                          <a:spcPts val="0"/>
                        </a:spcBef>
                        <a:spcAft>
                          <a:spcPts val="0"/>
                        </a:spcAft>
                      </a:pPr>
                      <a:r>
                        <a:rPr lang="en-US" sz="2400" dirty="0">
                          <a:effectLst/>
                        </a:rPr>
                        <a:t>Prince George’s</a:t>
                      </a:r>
                      <a:endParaRPr lang="en-US" sz="2400" dirty="0">
                        <a:effectLst/>
                        <a:latin typeface="Calibri"/>
                        <a:ea typeface="Calibri"/>
                        <a:cs typeface="Times New Roman"/>
                      </a:endParaRPr>
                    </a:p>
                  </a:txBody>
                  <a:tcPr/>
                </a:tc>
                <a:tc>
                  <a:txBody>
                    <a:bodyPr/>
                    <a:lstStyle/>
                    <a:p>
                      <a:pPr marL="0" marR="0">
                        <a:spcBef>
                          <a:spcPts val="0"/>
                        </a:spcBef>
                        <a:spcAft>
                          <a:spcPts val="0"/>
                        </a:spcAft>
                      </a:pPr>
                      <a:r>
                        <a:rPr lang="en-US" sz="2400" dirty="0">
                          <a:effectLst/>
                        </a:rPr>
                        <a:t>1,281</a:t>
                      </a:r>
                      <a:endParaRPr lang="en-US" sz="2400" dirty="0">
                        <a:effectLst/>
                        <a:latin typeface="Calibri"/>
                        <a:ea typeface="Calibri"/>
                        <a:cs typeface="Times New Roman"/>
                      </a:endParaRPr>
                    </a:p>
                  </a:txBody>
                  <a:tcPr/>
                </a:tc>
              </a:tr>
              <a:tr h="449580">
                <a:tc>
                  <a:txBody>
                    <a:bodyPr/>
                    <a:lstStyle/>
                    <a:p>
                      <a:pPr marL="0" marR="0">
                        <a:spcBef>
                          <a:spcPts val="0"/>
                        </a:spcBef>
                        <a:spcAft>
                          <a:spcPts val="0"/>
                        </a:spcAft>
                      </a:pPr>
                      <a:r>
                        <a:rPr lang="en-US" sz="2400" dirty="0">
                          <a:effectLst/>
                        </a:rPr>
                        <a:t>NY</a:t>
                      </a:r>
                      <a:endParaRPr lang="en-US" sz="2400" dirty="0">
                        <a:effectLst/>
                        <a:latin typeface="Calibri"/>
                        <a:ea typeface="Calibri"/>
                        <a:cs typeface="Times New Roman"/>
                      </a:endParaRPr>
                    </a:p>
                  </a:txBody>
                  <a:tcPr/>
                </a:tc>
                <a:tc>
                  <a:txBody>
                    <a:bodyPr/>
                    <a:lstStyle/>
                    <a:p>
                      <a:pPr marL="0" marR="0">
                        <a:spcBef>
                          <a:spcPts val="0"/>
                        </a:spcBef>
                        <a:spcAft>
                          <a:spcPts val="0"/>
                        </a:spcAft>
                      </a:pPr>
                      <a:r>
                        <a:rPr lang="en-US" sz="2400">
                          <a:effectLst/>
                        </a:rPr>
                        <a:t>Nassau</a:t>
                      </a:r>
                      <a:endParaRPr lang="en-US" sz="2400">
                        <a:effectLst/>
                        <a:latin typeface="Calibri"/>
                        <a:ea typeface="Calibri"/>
                        <a:cs typeface="Times New Roman"/>
                      </a:endParaRPr>
                    </a:p>
                  </a:txBody>
                  <a:tcPr/>
                </a:tc>
                <a:tc>
                  <a:txBody>
                    <a:bodyPr/>
                    <a:lstStyle/>
                    <a:p>
                      <a:pPr marL="0" marR="0">
                        <a:spcBef>
                          <a:spcPts val="0"/>
                        </a:spcBef>
                        <a:spcAft>
                          <a:spcPts val="0"/>
                        </a:spcAft>
                      </a:pPr>
                      <a:r>
                        <a:rPr lang="en-US" sz="2400" dirty="0">
                          <a:effectLst/>
                        </a:rPr>
                        <a:t>1,072</a:t>
                      </a:r>
                      <a:endParaRPr lang="en-US" sz="2400" dirty="0">
                        <a:effectLst/>
                        <a:latin typeface="Calibri"/>
                        <a:ea typeface="Calibri"/>
                        <a:cs typeface="Times New Roman"/>
                      </a:endParaRPr>
                    </a:p>
                  </a:txBody>
                  <a:tcPr/>
                </a:tc>
              </a:tr>
              <a:tr h="449580">
                <a:tc>
                  <a:txBody>
                    <a:bodyPr/>
                    <a:lstStyle/>
                    <a:p>
                      <a:pPr marL="0" marR="0">
                        <a:spcBef>
                          <a:spcPts val="0"/>
                        </a:spcBef>
                        <a:spcAft>
                          <a:spcPts val="0"/>
                        </a:spcAft>
                      </a:pPr>
                      <a:r>
                        <a:rPr lang="en-US" sz="2400">
                          <a:effectLst/>
                        </a:rPr>
                        <a:t>NY</a:t>
                      </a:r>
                      <a:endParaRPr lang="en-US" sz="2400">
                        <a:effectLst/>
                        <a:latin typeface="Calibri"/>
                        <a:ea typeface="Calibri"/>
                        <a:cs typeface="Times New Roman"/>
                      </a:endParaRPr>
                    </a:p>
                  </a:txBody>
                  <a:tcPr/>
                </a:tc>
                <a:tc>
                  <a:txBody>
                    <a:bodyPr/>
                    <a:lstStyle/>
                    <a:p>
                      <a:pPr marL="0" marR="0">
                        <a:spcBef>
                          <a:spcPts val="0"/>
                        </a:spcBef>
                        <a:spcAft>
                          <a:spcPts val="0"/>
                        </a:spcAft>
                      </a:pPr>
                      <a:r>
                        <a:rPr lang="en-US" sz="2400">
                          <a:effectLst/>
                        </a:rPr>
                        <a:t>Suffolk</a:t>
                      </a:r>
                      <a:endParaRPr lang="en-US" sz="2400">
                        <a:effectLst/>
                        <a:latin typeface="Calibri"/>
                        <a:ea typeface="Calibri"/>
                        <a:cs typeface="Times New Roman"/>
                      </a:endParaRPr>
                    </a:p>
                  </a:txBody>
                  <a:tcPr/>
                </a:tc>
                <a:tc>
                  <a:txBody>
                    <a:bodyPr/>
                    <a:lstStyle/>
                    <a:p>
                      <a:pPr marL="0" marR="0">
                        <a:spcBef>
                          <a:spcPts val="0"/>
                        </a:spcBef>
                        <a:spcAft>
                          <a:spcPts val="0"/>
                        </a:spcAft>
                      </a:pPr>
                      <a:r>
                        <a:rPr lang="en-US" sz="2400" dirty="0">
                          <a:effectLst/>
                        </a:rPr>
                        <a:t>1,322</a:t>
                      </a:r>
                      <a:endParaRPr lang="en-US" sz="2400" dirty="0">
                        <a:effectLst/>
                        <a:latin typeface="Calibri"/>
                        <a:ea typeface="Calibri"/>
                        <a:cs typeface="Times New Roman"/>
                      </a:endParaRPr>
                    </a:p>
                  </a:txBody>
                  <a:tcPr/>
                </a:tc>
              </a:tr>
              <a:tr h="449580">
                <a:tc>
                  <a:txBody>
                    <a:bodyPr/>
                    <a:lstStyle/>
                    <a:p>
                      <a:pPr marL="0" marR="0">
                        <a:spcBef>
                          <a:spcPts val="0"/>
                        </a:spcBef>
                        <a:spcAft>
                          <a:spcPts val="0"/>
                        </a:spcAft>
                      </a:pPr>
                      <a:r>
                        <a:rPr lang="en-US" sz="2400" dirty="0">
                          <a:effectLst/>
                        </a:rPr>
                        <a:t>TX</a:t>
                      </a:r>
                      <a:endParaRPr lang="en-US" sz="2400" dirty="0">
                        <a:effectLst/>
                        <a:latin typeface="Calibri"/>
                        <a:ea typeface="Calibri"/>
                        <a:cs typeface="Times New Roman"/>
                      </a:endParaRPr>
                    </a:p>
                  </a:txBody>
                  <a:tcPr>
                    <a:solidFill>
                      <a:schemeClr val="accent2"/>
                    </a:solidFill>
                  </a:tcPr>
                </a:tc>
                <a:tc>
                  <a:txBody>
                    <a:bodyPr/>
                    <a:lstStyle/>
                    <a:p>
                      <a:pPr marL="0" marR="0">
                        <a:spcBef>
                          <a:spcPts val="0"/>
                        </a:spcBef>
                        <a:spcAft>
                          <a:spcPts val="0"/>
                        </a:spcAft>
                      </a:pPr>
                      <a:r>
                        <a:rPr lang="en-US" sz="2400" dirty="0">
                          <a:effectLst/>
                        </a:rPr>
                        <a:t>Harris</a:t>
                      </a:r>
                      <a:endParaRPr lang="en-US" sz="2400" dirty="0">
                        <a:effectLst/>
                        <a:latin typeface="Calibri"/>
                        <a:ea typeface="Calibri"/>
                        <a:cs typeface="Times New Roman"/>
                      </a:endParaRPr>
                    </a:p>
                  </a:txBody>
                  <a:tcPr>
                    <a:solidFill>
                      <a:schemeClr val="accent2"/>
                    </a:solidFill>
                  </a:tcPr>
                </a:tc>
                <a:tc>
                  <a:txBody>
                    <a:bodyPr/>
                    <a:lstStyle/>
                    <a:p>
                      <a:pPr marL="0" marR="0">
                        <a:spcBef>
                          <a:spcPts val="0"/>
                        </a:spcBef>
                        <a:spcAft>
                          <a:spcPts val="0"/>
                        </a:spcAft>
                      </a:pPr>
                      <a:r>
                        <a:rPr lang="en-US" sz="2400" dirty="0">
                          <a:effectLst/>
                        </a:rPr>
                        <a:t>3,144</a:t>
                      </a:r>
                      <a:endParaRPr lang="en-US" sz="2400" dirty="0">
                        <a:effectLst/>
                        <a:latin typeface="Calibri"/>
                        <a:ea typeface="Calibri"/>
                        <a:cs typeface="Times New Roman"/>
                      </a:endParaRPr>
                    </a:p>
                  </a:txBody>
                  <a:tcPr>
                    <a:solidFill>
                      <a:schemeClr val="accent2"/>
                    </a:solidFill>
                  </a:tcPr>
                </a:tc>
              </a:tr>
              <a:tr h="449580">
                <a:tc>
                  <a:txBody>
                    <a:bodyPr/>
                    <a:lstStyle/>
                    <a:p>
                      <a:pPr marL="0" marR="0">
                        <a:spcBef>
                          <a:spcPts val="0"/>
                        </a:spcBef>
                        <a:spcAft>
                          <a:spcPts val="0"/>
                        </a:spcAft>
                      </a:pPr>
                      <a:r>
                        <a:rPr lang="en-US" sz="2400">
                          <a:effectLst/>
                        </a:rPr>
                        <a:t>TX</a:t>
                      </a:r>
                      <a:endParaRPr lang="en-US" sz="2400">
                        <a:effectLst/>
                        <a:latin typeface="Calibri"/>
                        <a:ea typeface="Calibri"/>
                        <a:cs typeface="Times New Roman"/>
                      </a:endParaRPr>
                    </a:p>
                  </a:txBody>
                  <a:tcPr/>
                </a:tc>
                <a:tc>
                  <a:txBody>
                    <a:bodyPr/>
                    <a:lstStyle/>
                    <a:p>
                      <a:pPr marL="0" marR="0">
                        <a:spcBef>
                          <a:spcPts val="0"/>
                        </a:spcBef>
                        <a:spcAft>
                          <a:spcPts val="0"/>
                        </a:spcAft>
                      </a:pPr>
                      <a:r>
                        <a:rPr lang="en-US" sz="2400">
                          <a:effectLst/>
                        </a:rPr>
                        <a:t>Dallas</a:t>
                      </a:r>
                      <a:endParaRPr lang="en-US" sz="2400">
                        <a:effectLst/>
                        <a:latin typeface="Calibri"/>
                        <a:ea typeface="Calibri"/>
                        <a:cs typeface="Times New Roman"/>
                      </a:endParaRPr>
                    </a:p>
                  </a:txBody>
                  <a:tcPr/>
                </a:tc>
                <a:tc>
                  <a:txBody>
                    <a:bodyPr/>
                    <a:lstStyle/>
                    <a:p>
                      <a:pPr marL="0" marR="0">
                        <a:spcBef>
                          <a:spcPts val="0"/>
                        </a:spcBef>
                        <a:spcAft>
                          <a:spcPts val="0"/>
                        </a:spcAft>
                      </a:pPr>
                      <a:r>
                        <a:rPr lang="en-US" sz="2400" dirty="0">
                          <a:effectLst/>
                        </a:rPr>
                        <a:t>1,001</a:t>
                      </a:r>
                      <a:endParaRPr lang="en-US" sz="2400" dirty="0">
                        <a:effectLst/>
                        <a:latin typeface="Calibri"/>
                        <a:ea typeface="Calibri"/>
                        <a:cs typeface="Times New Roman"/>
                      </a:endParaRPr>
                    </a:p>
                  </a:txBody>
                  <a:tcPr/>
                </a:tc>
              </a:tr>
              <a:tr h="449580">
                <a:tc>
                  <a:txBody>
                    <a:bodyPr/>
                    <a:lstStyle/>
                    <a:p>
                      <a:pPr marL="0" marR="0">
                        <a:spcBef>
                          <a:spcPts val="0"/>
                        </a:spcBef>
                        <a:spcAft>
                          <a:spcPts val="0"/>
                        </a:spcAft>
                      </a:pPr>
                      <a:r>
                        <a:rPr lang="en-US" sz="2400">
                          <a:effectLst/>
                        </a:rPr>
                        <a:t>VA</a:t>
                      </a:r>
                      <a:endParaRPr lang="en-US" sz="2400">
                        <a:effectLst/>
                        <a:latin typeface="Calibri"/>
                        <a:ea typeface="Calibri"/>
                        <a:cs typeface="Times New Roman"/>
                      </a:endParaRPr>
                    </a:p>
                  </a:txBody>
                  <a:tcPr/>
                </a:tc>
                <a:tc>
                  <a:txBody>
                    <a:bodyPr/>
                    <a:lstStyle/>
                    <a:p>
                      <a:pPr marL="0" marR="0">
                        <a:spcBef>
                          <a:spcPts val="0"/>
                        </a:spcBef>
                        <a:spcAft>
                          <a:spcPts val="0"/>
                        </a:spcAft>
                      </a:pPr>
                      <a:r>
                        <a:rPr lang="en-US" sz="2400" dirty="0">
                          <a:effectLst/>
                        </a:rPr>
                        <a:t>Fairfax</a:t>
                      </a:r>
                      <a:endParaRPr lang="en-US" sz="2400" dirty="0">
                        <a:effectLst/>
                        <a:latin typeface="Calibri"/>
                        <a:ea typeface="Calibri"/>
                        <a:cs typeface="Times New Roman"/>
                      </a:endParaRPr>
                    </a:p>
                  </a:txBody>
                  <a:tcPr/>
                </a:tc>
                <a:tc>
                  <a:txBody>
                    <a:bodyPr/>
                    <a:lstStyle/>
                    <a:p>
                      <a:pPr marL="0" marR="0">
                        <a:spcBef>
                          <a:spcPts val="0"/>
                        </a:spcBef>
                        <a:spcAft>
                          <a:spcPts val="0"/>
                        </a:spcAft>
                      </a:pPr>
                      <a:r>
                        <a:rPr lang="en-US" sz="2400" dirty="0">
                          <a:effectLst/>
                        </a:rPr>
                        <a:t>1,176</a:t>
                      </a:r>
                      <a:endParaRPr lang="en-US" sz="2400" dirty="0">
                        <a:effectLst/>
                        <a:latin typeface="Calibri"/>
                        <a:ea typeface="Calibri"/>
                        <a:cs typeface="Times New Roman"/>
                      </a:endParaRPr>
                    </a:p>
                  </a:txBody>
                  <a:tcPr/>
                </a:tc>
              </a:tr>
            </a:tbl>
          </a:graphicData>
        </a:graphic>
      </p:graphicFrame>
      <p:pic>
        <p:nvPicPr>
          <p:cNvPr id="1025" name="Picture 1" descr="*As of end of Aug. FY2016 YTD http://www.acf.hhs.gov/programs/orr/unaccompanied-children-released-to-sponsors-by-cou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1" y="6108700"/>
            <a:ext cx="5715000" cy="74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446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9849" y="2131098"/>
            <a:ext cx="1806466" cy="391779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a:cs typeface="Times New Roman"/>
              </a:rPr>
              <a:t>Child apprehended at the border, a port of entry, or after other law enforcement interaction.</a:t>
            </a:r>
            <a:endParaRPr lang="en-US" sz="2000" b="1" dirty="0">
              <a:solidFill>
                <a:schemeClr val="tx1"/>
              </a:solidFill>
              <a:latin typeface="Times New Roman"/>
              <a:cs typeface="Times New Roman"/>
            </a:endParaRPr>
          </a:p>
        </p:txBody>
      </p:sp>
      <p:sp>
        <p:nvSpPr>
          <p:cNvPr id="6" name="Rounded Rectangle 5"/>
          <p:cNvSpPr/>
          <p:nvPr/>
        </p:nvSpPr>
        <p:spPr>
          <a:xfrm>
            <a:off x="3665485" y="1676388"/>
            <a:ext cx="1780262" cy="27121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a:cs typeface="Times New Roman"/>
              </a:rPr>
              <a:t>Child transferred to HHS Office of Refugee Resettlement Custody (placed in shelter)</a:t>
            </a:r>
            <a:endParaRPr lang="en-US" b="1" dirty="0">
              <a:solidFill>
                <a:schemeClr val="tx1"/>
              </a:solidFill>
              <a:latin typeface="Times New Roman"/>
              <a:cs typeface="Times New Roman"/>
            </a:endParaRPr>
          </a:p>
        </p:txBody>
      </p:sp>
      <p:sp>
        <p:nvSpPr>
          <p:cNvPr id="7" name="Rounded Rectangle 6"/>
          <p:cNvSpPr/>
          <p:nvPr/>
        </p:nvSpPr>
        <p:spPr>
          <a:xfrm>
            <a:off x="5651604" y="1676388"/>
            <a:ext cx="1428093" cy="12891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a:cs typeface="Times New Roman"/>
              </a:rPr>
              <a:t>Continue in</a:t>
            </a:r>
          </a:p>
          <a:p>
            <a:pPr algn="ctr"/>
            <a:r>
              <a:rPr lang="en-US" b="1" dirty="0" smtClean="0">
                <a:solidFill>
                  <a:schemeClr val="tx1"/>
                </a:solidFill>
                <a:latin typeface="Times New Roman"/>
                <a:cs typeface="Times New Roman"/>
              </a:rPr>
              <a:t>ORR </a:t>
            </a:r>
          </a:p>
          <a:p>
            <a:pPr algn="ctr"/>
            <a:r>
              <a:rPr lang="en-US" b="1" dirty="0" smtClean="0">
                <a:solidFill>
                  <a:schemeClr val="tx1"/>
                </a:solidFill>
                <a:latin typeface="Times New Roman"/>
                <a:cs typeface="Times New Roman"/>
              </a:rPr>
              <a:t>Custody</a:t>
            </a:r>
            <a:endParaRPr lang="en-US" b="1" dirty="0">
              <a:solidFill>
                <a:schemeClr val="tx1"/>
              </a:solidFill>
              <a:latin typeface="Times New Roman"/>
              <a:cs typeface="Times New Roman"/>
            </a:endParaRPr>
          </a:p>
        </p:txBody>
      </p:sp>
      <p:sp>
        <p:nvSpPr>
          <p:cNvPr id="8" name="Rounded Rectangle 7"/>
          <p:cNvSpPr/>
          <p:nvPr/>
        </p:nvSpPr>
        <p:spPr>
          <a:xfrm>
            <a:off x="5651604" y="3200746"/>
            <a:ext cx="1446156" cy="12952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a:cs typeface="Times New Roman"/>
              </a:rPr>
              <a:t>Released to ORR Sponsor</a:t>
            </a:r>
            <a:endParaRPr lang="en-US" b="1" dirty="0">
              <a:solidFill>
                <a:schemeClr val="tx1"/>
              </a:solidFill>
              <a:latin typeface="Times New Roman"/>
              <a:cs typeface="Times New Roman"/>
            </a:endParaRPr>
          </a:p>
        </p:txBody>
      </p:sp>
      <p:sp>
        <p:nvSpPr>
          <p:cNvPr id="9" name="Rounded Rectangle 8"/>
          <p:cNvSpPr/>
          <p:nvPr/>
        </p:nvSpPr>
        <p:spPr>
          <a:xfrm>
            <a:off x="7444751" y="1676388"/>
            <a:ext cx="1563413" cy="9150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a:cs typeface="Times New Roman"/>
              </a:rPr>
              <a:t>Immigration Relief Obtained</a:t>
            </a:r>
            <a:endParaRPr lang="en-US" b="1" dirty="0">
              <a:solidFill>
                <a:schemeClr val="tx1"/>
              </a:solidFill>
              <a:latin typeface="Times New Roman"/>
              <a:cs typeface="Times New Roman"/>
            </a:endParaRPr>
          </a:p>
        </p:txBody>
      </p:sp>
      <p:sp>
        <p:nvSpPr>
          <p:cNvPr id="10" name="Rounded Rectangle 9"/>
          <p:cNvSpPr/>
          <p:nvPr/>
        </p:nvSpPr>
        <p:spPr>
          <a:xfrm>
            <a:off x="7444752" y="3623848"/>
            <a:ext cx="1563411" cy="9549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a:cs typeface="Times New Roman"/>
              </a:rPr>
              <a:t>Removed /</a:t>
            </a:r>
          </a:p>
          <a:p>
            <a:pPr algn="ctr"/>
            <a:r>
              <a:rPr lang="en-US" b="1" dirty="0" smtClean="0">
                <a:solidFill>
                  <a:schemeClr val="tx1"/>
                </a:solidFill>
                <a:latin typeface="Times New Roman"/>
                <a:cs typeface="Times New Roman"/>
              </a:rPr>
              <a:t>Voluntary Departure</a:t>
            </a:r>
            <a:endParaRPr lang="en-US" b="1" dirty="0">
              <a:solidFill>
                <a:schemeClr val="tx1"/>
              </a:solidFill>
              <a:latin typeface="Times New Roman"/>
              <a:cs typeface="Times New Roman"/>
            </a:endParaRPr>
          </a:p>
        </p:txBody>
      </p:sp>
      <p:sp>
        <p:nvSpPr>
          <p:cNvPr id="11" name="Rounded Rectangle 10"/>
          <p:cNvSpPr/>
          <p:nvPr/>
        </p:nvSpPr>
        <p:spPr>
          <a:xfrm>
            <a:off x="7745895" y="2721143"/>
            <a:ext cx="1262268" cy="7787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a:cs typeface="Times New Roman"/>
              </a:rPr>
              <a:t>Removed In Absentia</a:t>
            </a:r>
            <a:endParaRPr lang="en-US" b="1" dirty="0">
              <a:solidFill>
                <a:schemeClr val="tx1"/>
              </a:solidFill>
              <a:latin typeface="Times New Roman"/>
              <a:cs typeface="Times New Roman"/>
            </a:endParaRPr>
          </a:p>
        </p:txBody>
      </p:sp>
      <p:cxnSp>
        <p:nvCxnSpPr>
          <p:cNvPr id="12" name="Straight Arrow Connector 11"/>
          <p:cNvCxnSpPr/>
          <p:nvPr/>
        </p:nvCxnSpPr>
        <p:spPr>
          <a:xfrm>
            <a:off x="2324100" y="3376446"/>
            <a:ext cx="685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445747" y="4724400"/>
            <a:ext cx="1259853" cy="1910385"/>
          </a:xfrm>
          <a:prstGeom prst="roundRect">
            <a:avLst/>
          </a:prstGeom>
          <a:solidFill>
            <a:srgbClr val="FDA9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a:cs typeface="Times New Roman"/>
              </a:rPr>
              <a:t>ICE Files </a:t>
            </a:r>
            <a:r>
              <a:rPr lang="en-US" b="1" dirty="0" err="1" smtClean="0">
                <a:solidFill>
                  <a:schemeClr val="tx1"/>
                </a:solidFill>
                <a:latin typeface="Times New Roman"/>
                <a:cs typeface="Times New Roman"/>
              </a:rPr>
              <a:t>NTA</a:t>
            </a:r>
            <a:r>
              <a:rPr lang="en-US" b="1" dirty="0" smtClean="0">
                <a:solidFill>
                  <a:schemeClr val="tx1"/>
                </a:solidFill>
                <a:latin typeface="Times New Roman"/>
                <a:cs typeface="Times New Roman"/>
              </a:rPr>
              <a:t> in Court</a:t>
            </a:r>
            <a:endParaRPr lang="en-US" b="1" dirty="0">
              <a:solidFill>
                <a:schemeClr val="tx1"/>
              </a:solidFill>
              <a:latin typeface="Times New Roman"/>
              <a:cs typeface="Times New Roman"/>
            </a:endParaRPr>
          </a:p>
        </p:txBody>
      </p:sp>
      <p:sp>
        <p:nvSpPr>
          <p:cNvPr id="22" name="Rounded Rectangle 21"/>
          <p:cNvSpPr/>
          <p:nvPr/>
        </p:nvSpPr>
        <p:spPr>
          <a:xfrm>
            <a:off x="6855445" y="4953000"/>
            <a:ext cx="2152720" cy="1681787"/>
          </a:xfrm>
          <a:prstGeom prst="roundRect">
            <a:avLst/>
          </a:prstGeom>
          <a:solidFill>
            <a:srgbClr val="FDA9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a:cs typeface="Times New Roman"/>
              </a:rPr>
              <a:t>EOIR: IMMIGRATION REMOVAL PROCEEDINGS</a:t>
            </a:r>
            <a:endParaRPr lang="en-US" b="1" dirty="0">
              <a:solidFill>
                <a:schemeClr val="tx1"/>
              </a:solidFill>
              <a:latin typeface="Times New Roman"/>
              <a:cs typeface="Times New Roman"/>
            </a:endParaRPr>
          </a:p>
        </p:txBody>
      </p:sp>
      <p:sp>
        <p:nvSpPr>
          <p:cNvPr id="54" name="Rounded Rectangle 53"/>
          <p:cNvSpPr/>
          <p:nvPr/>
        </p:nvSpPr>
        <p:spPr>
          <a:xfrm>
            <a:off x="2070540" y="1676388"/>
            <a:ext cx="1409700" cy="25908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a:cs typeface="Times New Roman"/>
              </a:rPr>
              <a:t>Child </a:t>
            </a:r>
            <a:r>
              <a:rPr lang="en-US" b="1" dirty="0" smtClean="0">
                <a:solidFill>
                  <a:schemeClr val="tx1"/>
                </a:solidFill>
                <a:latin typeface="Times New Roman"/>
                <a:cs typeface="Times New Roman"/>
              </a:rPr>
              <a:t>placed in DHS custody for less than 72 hours.</a:t>
            </a:r>
            <a:endParaRPr lang="en-US" b="1" dirty="0">
              <a:solidFill>
                <a:schemeClr val="tx1"/>
              </a:solidFill>
              <a:latin typeface="Times New Roman"/>
              <a:cs typeface="Times New Roman"/>
            </a:endParaRPr>
          </a:p>
        </p:txBody>
      </p:sp>
      <p:sp>
        <p:nvSpPr>
          <p:cNvPr id="95" name="Right Arrow 94"/>
          <p:cNvSpPr/>
          <p:nvPr/>
        </p:nvSpPr>
        <p:spPr>
          <a:xfrm>
            <a:off x="3304849" y="2717275"/>
            <a:ext cx="647700" cy="362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Up Arrow 95"/>
          <p:cNvSpPr/>
          <p:nvPr/>
        </p:nvSpPr>
        <p:spPr>
          <a:xfrm rot="8190667">
            <a:off x="5344670" y="2690740"/>
            <a:ext cx="613868" cy="657113"/>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ight Arrow 99"/>
          <p:cNvSpPr/>
          <p:nvPr/>
        </p:nvSpPr>
        <p:spPr>
          <a:xfrm>
            <a:off x="7179294" y="2916683"/>
            <a:ext cx="647700" cy="326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ight Arrow 101"/>
          <p:cNvSpPr/>
          <p:nvPr/>
        </p:nvSpPr>
        <p:spPr>
          <a:xfrm rot="18802600">
            <a:off x="7008731" y="2634850"/>
            <a:ext cx="733185" cy="355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ight Arrow 102"/>
          <p:cNvSpPr/>
          <p:nvPr/>
        </p:nvSpPr>
        <p:spPr>
          <a:xfrm rot="2959636">
            <a:off x="7053644" y="3225699"/>
            <a:ext cx="714703" cy="371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hevron 105"/>
          <p:cNvSpPr/>
          <p:nvPr/>
        </p:nvSpPr>
        <p:spPr>
          <a:xfrm>
            <a:off x="6855444" y="2837852"/>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Title 106"/>
          <p:cNvSpPr>
            <a:spLocks noGrp="1"/>
          </p:cNvSpPr>
          <p:nvPr>
            <p:ph type="title"/>
          </p:nvPr>
        </p:nvSpPr>
        <p:spPr>
          <a:xfrm>
            <a:off x="0" y="152400"/>
            <a:ext cx="9144000" cy="914400"/>
          </a:xfrm>
        </p:spPr>
        <p:txBody>
          <a:bodyPr>
            <a:normAutofit fontScale="90000"/>
          </a:bodyPr>
          <a:lstStyle/>
          <a:p>
            <a:pPr algn="ctr"/>
            <a:r>
              <a:rPr lang="en-US" b="1" dirty="0" smtClean="0"/>
              <a:t>UAC JOURNEY THROUGH IMMIGRATION PROCEEDINGS</a:t>
            </a:r>
            <a:endParaRPr lang="en-US" b="1" dirty="0"/>
          </a:p>
        </p:txBody>
      </p:sp>
      <p:sp>
        <p:nvSpPr>
          <p:cNvPr id="110" name="Rounded Rectangle 109"/>
          <p:cNvSpPr/>
          <p:nvPr/>
        </p:nvSpPr>
        <p:spPr>
          <a:xfrm>
            <a:off x="3665485" y="4578760"/>
            <a:ext cx="1593380" cy="2056024"/>
          </a:xfrm>
          <a:prstGeom prst="roundRect">
            <a:avLst/>
          </a:prstGeom>
          <a:solidFill>
            <a:srgbClr val="FDA9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a:cs typeface="Times New Roman"/>
              </a:rPr>
              <a:t>Child or Conservator served with </a:t>
            </a:r>
            <a:r>
              <a:rPr lang="en-US" b="1" dirty="0" err="1" smtClean="0">
                <a:solidFill>
                  <a:schemeClr val="tx1"/>
                </a:solidFill>
                <a:latin typeface="Times New Roman"/>
                <a:cs typeface="Times New Roman"/>
              </a:rPr>
              <a:t>NTA</a:t>
            </a:r>
            <a:endParaRPr lang="en-US" b="1" dirty="0">
              <a:solidFill>
                <a:schemeClr val="tx1"/>
              </a:solidFill>
              <a:latin typeface="Times New Roman"/>
              <a:cs typeface="Times New Roman"/>
            </a:endParaRPr>
          </a:p>
        </p:txBody>
      </p:sp>
      <p:sp>
        <p:nvSpPr>
          <p:cNvPr id="117" name="Right Arrow 116"/>
          <p:cNvSpPr/>
          <p:nvPr/>
        </p:nvSpPr>
        <p:spPr>
          <a:xfrm>
            <a:off x="1581808" y="2710903"/>
            <a:ext cx="647700" cy="362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2070540" y="4441855"/>
            <a:ext cx="1409700" cy="2192929"/>
          </a:xfrm>
          <a:prstGeom prst="roundRect">
            <a:avLst/>
          </a:prstGeom>
          <a:solidFill>
            <a:srgbClr val="FDA9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a:cs typeface="Times New Roman"/>
              </a:rPr>
              <a:t>ICE </a:t>
            </a:r>
            <a:r>
              <a:rPr lang="en-US" b="1" dirty="0">
                <a:solidFill>
                  <a:schemeClr val="tx1"/>
                </a:solidFill>
                <a:latin typeface="Times New Roman"/>
                <a:cs typeface="Times New Roman"/>
              </a:rPr>
              <a:t>Issues Notice to Appear (</a:t>
            </a:r>
            <a:r>
              <a:rPr lang="en-US" b="1" dirty="0" err="1">
                <a:solidFill>
                  <a:schemeClr val="tx1"/>
                </a:solidFill>
                <a:latin typeface="Times New Roman"/>
                <a:cs typeface="Times New Roman"/>
              </a:rPr>
              <a:t>NTA</a:t>
            </a:r>
            <a:r>
              <a:rPr lang="en-US" b="1" dirty="0">
                <a:solidFill>
                  <a:schemeClr val="tx1"/>
                </a:solidFill>
                <a:latin typeface="Times New Roman"/>
                <a:cs typeface="Times New Roman"/>
              </a:rPr>
              <a:t>)</a:t>
            </a:r>
          </a:p>
        </p:txBody>
      </p:sp>
      <p:sp>
        <p:nvSpPr>
          <p:cNvPr id="120" name="Right Arrow 119"/>
          <p:cNvSpPr/>
          <p:nvPr/>
        </p:nvSpPr>
        <p:spPr>
          <a:xfrm>
            <a:off x="1582465" y="5501587"/>
            <a:ext cx="647700" cy="3628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ight Arrow 122"/>
          <p:cNvSpPr/>
          <p:nvPr/>
        </p:nvSpPr>
        <p:spPr>
          <a:xfrm>
            <a:off x="4935015" y="5843821"/>
            <a:ext cx="647700" cy="3205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ight Arrow 124"/>
          <p:cNvSpPr/>
          <p:nvPr/>
        </p:nvSpPr>
        <p:spPr>
          <a:xfrm>
            <a:off x="6421059" y="5717718"/>
            <a:ext cx="687098" cy="3311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Striped Right Arrow 126"/>
          <p:cNvSpPr/>
          <p:nvPr/>
        </p:nvSpPr>
        <p:spPr>
          <a:xfrm rot="16200000">
            <a:off x="8210323" y="4698490"/>
            <a:ext cx="777190" cy="781706"/>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ight Arrow 129"/>
          <p:cNvSpPr/>
          <p:nvPr/>
        </p:nvSpPr>
        <p:spPr>
          <a:xfrm>
            <a:off x="3253613" y="6004081"/>
            <a:ext cx="647700" cy="3126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94929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itle 1"/>
          <p:cNvSpPr>
            <a:spLocks noGrp="1"/>
          </p:cNvSpPr>
          <p:nvPr>
            <p:ph type="title"/>
          </p:nvPr>
        </p:nvSpPr>
        <p:spPr>
          <a:xfrm>
            <a:off x="0" y="152400"/>
            <a:ext cx="9144000" cy="1066800"/>
          </a:xfrm>
        </p:spPr>
        <p:txBody>
          <a:bodyPr/>
          <a:lstStyle/>
          <a:p>
            <a:pPr algn="ctr"/>
            <a:r>
              <a:rPr lang="en-US" altLang="en-US" b="1" dirty="0" smtClean="0"/>
              <a:t>KIND’S ROLE IN THE UAC PROCESS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22425731"/>
              </p:ext>
            </p:extLst>
          </p:nvPr>
        </p:nvGraphicFramePr>
        <p:xfrm>
          <a:off x="0" y="1428206"/>
          <a:ext cx="9144000" cy="5429793"/>
        </p:xfrm>
        <a:graphic>
          <a:graphicData uri="http://schemas.openxmlformats.org/drawingml/2006/table">
            <a:tbl>
              <a:tblPr firstRow="1" bandRow="1">
                <a:tableStyleId>{5C22544A-7EE6-4342-B048-85BDC9FD1C3A}</a:tableStyleId>
              </a:tblPr>
              <a:tblGrid>
                <a:gridCol w="4650828"/>
                <a:gridCol w="4493172"/>
              </a:tblGrid>
              <a:tr h="443921">
                <a:tc>
                  <a:txBody>
                    <a:bodyPr/>
                    <a:lstStyle/>
                    <a:p>
                      <a:r>
                        <a:rPr lang="en-US" sz="2200" b="1" u="none" dirty="0" smtClean="0"/>
                        <a:t>KIND: </a:t>
                      </a:r>
                      <a:endParaRPr lang="en-US" sz="2200" b="1" u="none" dirty="0"/>
                    </a:p>
                  </a:txBody>
                  <a:tcPr marT="45710" marB="45710"/>
                </a:tc>
                <a:tc>
                  <a:txBody>
                    <a:bodyPr/>
                    <a:lstStyle/>
                    <a:p>
                      <a:r>
                        <a:rPr lang="en-US" sz="2200" dirty="0" smtClean="0"/>
                        <a:t>Pro bono</a:t>
                      </a:r>
                      <a:r>
                        <a:rPr lang="en-US" sz="2200" baseline="0" dirty="0" smtClean="0"/>
                        <a:t> </a:t>
                      </a:r>
                      <a:r>
                        <a:rPr lang="en-US" sz="2200" dirty="0" smtClean="0"/>
                        <a:t>counsel:</a:t>
                      </a:r>
                      <a:endParaRPr lang="en-US" sz="2200" dirty="0"/>
                    </a:p>
                  </a:txBody>
                  <a:tcPr marT="45710" marB="45710"/>
                </a:tc>
              </a:tr>
              <a:tr h="4985872">
                <a:tc>
                  <a:txBody>
                    <a:bodyPr/>
                    <a:lstStyle/>
                    <a:p>
                      <a:pPr marL="285750" indent="-285750">
                        <a:buFont typeface="Arial" panose="020B0604020202020204" pitchFamily="34" charset="0"/>
                        <a:buChar char="•"/>
                      </a:pPr>
                      <a:r>
                        <a:rPr lang="en-US" sz="2200" dirty="0" smtClean="0"/>
                        <a:t>Interview child released to Harris or Montgomery County to assess potential</a:t>
                      </a:r>
                      <a:r>
                        <a:rPr lang="en-US" sz="2200" baseline="0" dirty="0" smtClean="0"/>
                        <a:t> for relief</a:t>
                      </a:r>
                      <a:endParaRPr lang="en-US" sz="2200" dirty="0" smtClean="0"/>
                    </a:p>
                    <a:p>
                      <a:pPr marL="285750" indent="-285750">
                        <a:buFont typeface="Arial" panose="020B0604020202020204" pitchFamily="34" charset="0"/>
                        <a:buChar char="•"/>
                      </a:pPr>
                      <a:r>
                        <a:rPr lang="en-US" sz="2200" dirty="0" smtClean="0"/>
                        <a:t>Map proposed route to relief for pro bono placement</a:t>
                      </a:r>
                    </a:p>
                    <a:p>
                      <a:pPr marL="285750" indent="-285750">
                        <a:buFont typeface="Arial" panose="020B0604020202020204" pitchFamily="34" charset="0"/>
                        <a:buChar char="•"/>
                      </a:pPr>
                      <a:r>
                        <a:rPr lang="en-US" sz="2200" dirty="0" smtClean="0"/>
                        <a:t>Create and provide toolkits</a:t>
                      </a:r>
                      <a:r>
                        <a:rPr lang="en-US" sz="2200" baseline="0" dirty="0" smtClean="0"/>
                        <a:t> for pro bono attorneys, including templates, </a:t>
                      </a:r>
                      <a:r>
                        <a:rPr lang="en-US" sz="2200" dirty="0" smtClean="0"/>
                        <a:t>samples, checklists, research ideas,</a:t>
                      </a:r>
                      <a:r>
                        <a:rPr lang="en-US" sz="2200" baseline="0" dirty="0" smtClean="0"/>
                        <a:t> other resources</a:t>
                      </a:r>
                    </a:p>
                    <a:p>
                      <a:pPr marL="285750" indent="-285750">
                        <a:buFont typeface="Arial" panose="020B0604020202020204" pitchFamily="34" charset="0"/>
                        <a:buChar char="•"/>
                      </a:pPr>
                      <a:r>
                        <a:rPr lang="en-US" sz="2200" baseline="0" dirty="0" smtClean="0"/>
                        <a:t>Provide one-on-one mentorship in each case, including strategy discussions, </a:t>
                      </a:r>
                      <a:r>
                        <a:rPr lang="en-US" sz="2200" dirty="0" smtClean="0"/>
                        <a:t>feedback</a:t>
                      </a:r>
                      <a:r>
                        <a:rPr lang="en-US" sz="2200" baseline="0" dirty="0" smtClean="0"/>
                        <a:t> on drafts, mock adjudications, troubleshooting, and more through duration of case</a:t>
                      </a:r>
                      <a:endParaRPr lang="en-US" sz="2200" dirty="0" smtClean="0"/>
                    </a:p>
                  </a:txBody>
                  <a:tcPr marT="45710" marB="45710"/>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smtClean="0"/>
                        <a:t>Meet</a:t>
                      </a:r>
                      <a:r>
                        <a:rPr lang="en-US" sz="2200" baseline="0" dirty="0" smtClean="0"/>
                        <a:t> with and interview client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smtClean="0"/>
                        <a:t>Counsel client on options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smtClean="0"/>
                        <a:t>Prepare applications for relief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smtClean="0"/>
                        <a:t>Represent child before immigration court, U.S. Citizenship and Immigration Services and possibly family court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smtClean="0"/>
                        <a:t>Counsel client on results</a:t>
                      </a:r>
                      <a:endParaRPr lang="en-US" sz="2200" dirty="0" smtClean="0"/>
                    </a:p>
                    <a:p>
                      <a:endParaRPr lang="en-US" sz="2200" dirty="0"/>
                    </a:p>
                  </a:txBody>
                  <a:tcPr marT="45710" marB="45710"/>
                </a:tc>
              </a:tr>
            </a:tbl>
          </a:graphicData>
        </a:graphic>
      </p:graphicFrame>
    </p:spTree>
    <p:extLst>
      <p:ext uri="{BB962C8B-B14F-4D97-AF65-F5344CB8AC3E}">
        <p14:creationId xmlns:p14="http://schemas.microsoft.com/office/powerpoint/2010/main" val="42673593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REMOVAL PROCEEDINGS </a:t>
            </a:r>
            <a:endParaRPr lang="en-US" dirty="0"/>
          </a:p>
        </p:txBody>
      </p:sp>
      <p:pic>
        <p:nvPicPr>
          <p:cNvPr id="5" name="Picture 4" descr="IJ.jpg"/>
          <p:cNvPicPr>
            <a:picLocks noChangeAspect="1"/>
          </p:cNvPicPr>
          <p:nvPr/>
        </p:nvPicPr>
        <p:blipFill>
          <a:blip r:embed="rId3" cstate="print"/>
          <a:stretch>
            <a:fillRect/>
          </a:stretch>
        </p:blipFill>
        <p:spPr>
          <a:xfrm>
            <a:off x="1524000" y="0"/>
            <a:ext cx="3143707" cy="4577224"/>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3689052792"/>
              </p:ext>
            </p:extLst>
          </p:nvPr>
        </p:nvGraphicFramePr>
        <p:xfrm>
          <a:off x="178676" y="1188913"/>
          <a:ext cx="8382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TextBox 7"/>
          <p:cNvSpPr txBox="1">
            <a:spLocks noChangeArrowheads="1"/>
          </p:cNvSpPr>
          <p:nvPr/>
        </p:nvSpPr>
        <p:spPr bwMode="auto">
          <a:xfrm>
            <a:off x="0" y="10510"/>
            <a:ext cx="4457952" cy="1785104"/>
          </a:xfrm>
          <a:prstGeom prst="rect">
            <a:avLst/>
          </a:prstGeom>
          <a:noFill/>
          <a:ln w="9525">
            <a:noFill/>
            <a:miter lim="800000"/>
            <a:headEnd/>
            <a:tailEnd/>
          </a:ln>
        </p:spPr>
        <p:txBody>
          <a:bodyPr wrap="none">
            <a:spAutoFit/>
          </a:bodyPr>
          <a:lstStyle/>
          <a:p>
            <a:r>
              <a:rPr lang="en-US" altLang="en-US" sz="2000" b="1" dirty="0">
                <a:latin typeface="Calibri" panose="020F0502020204030204" pitchFamily="34" charset="0"/>
                <a:cs typeface="Times New Roman" pitchFamily="18" charset="0"/>
              </a:rPr>
              <a:t>Dept. of Homeland </a:t>
            </a:r>
            <a:r>
              <a:rPr lang="en-US" altLang="en-US" sz="2000" b="1" dirty="0" smtClean="0">
                <a:latin typeface="Calibri" panose="020F0502020204030204" pitchFamily="34" charset="0"/>
                <a:cs typeface="Times New Roman" pitchFamily="18" charset="0"/>
              </a:rPr>
              <a:t>Security: DHS</a:t>
            </a:r>
            <a:endParaRPr lang="en-US" altLang="en-US" sz="2000" b="1" dirty="0">
              <a:latin typeface="Calibri" panose="020F0502020204030204" pitchFamily="34" charset="0"/>
              <a:cs typeface="Times New Roman" pitchFamily="18" charset="0"/>
            </a:endParaRPr>
          </a:p>
          <a:p>
            <a:r>
              <a:rPr lang="en-US" altLang="en-US" dirty="0">
                <a:latin typeface="Calibri" panose="020F0502020204030204" pitchFamily="34" charset="0"/>
                <a:cs typeface="Times New Roman" pitchFamily="18" charset="0"/>
              </a:rPr>
              <a:t>Citizenship &amp; Immigration </a:t>
            </a:r>
            <a:r>
              <a:rPr lang="en-US" altLang="en-US" dirty="0" smtClean="0">
                <a:latin typeface="Calibri" panose="020F0502020204030204" pitchFamily="34" charset="0"/>
                <a:cs typeface="Times New Roman" pitchFamily="18" charset="0"/>
              </a:rPr>
              <a:t>Services: USCIS/CIS</a:t>
            </a:r>
            <a:endParaRPr lang="en-US" altLang="en-US" dirty="0">
              <a:latin typeface="Calibri" panose="020F0502020204030204" pitchFamily="34" charset="0"/>
              <a:cs typeface="Times New Roman" pitchFamily="18" charset="0"/>
            </a:endParaRPr>
          </a:p>
          <a:p>
            <a:r>
              <a:rPr lang="en-US" altLang="en-US" dirty="0">
                <a:latin typeface="Calibri" panose="020F0502020204030204" pitchFamily="34" charset="0"/>
                <a:cs typeface="Times New Roman" pitchFamily="18" charset="0"/>
              </a:rPr>
              <a:t>Immigration &amp; Customs </a:t>
            </a:r>
            <a:r>
              <a:rPr lang="en-US" altLang="en-US" dirty="0" smtClean="0">
                <a:latin typeface="Calibri" panose="020F0502020204030204" pitchFamily="34" charset="0"/>
                <a:cs typeface="Times New Roman" pitchFamily="18" charset="0"/>
              </a:rPr>
              <a:t>Enforcement: ICE</a:t>
            </a:r>
            <a:endParaRPr lang="en-US" altLang="en-US" dirty="0">
              <a:latin typeface="Calibri" panose="020F0502020204030204" pitchFamily="34" charset="0"/>
              <a:cs typeface="Times New Roman" pitchFamily="18" charset="0"/>
            </a:endParaRPr>
          </a:p>
          <a:p>
            <a:r>
              <a:rPr lang="en-US" altLang="en-US" dirty="0">
                <a:latin typeface="Calibri" panose="020F0502020204030204" pitchFamily="34" charset="0"/>
                <a:cs typeface="Times New Roman" pitchFamily="18" charset="0"/>
              </a:rPr>
              <a:t>Customs &amp; Border </a:t>
            </a:r>
            <a:r>
              <a:rPr lang="en-US" altLang="en-US" dirty="0" smtClean="0">
                <a:latin typeface="Calibri" panose="020F0502020204030204" pitchFamily="34" charset="0"/>
                <a:cs typeface="Times New Roman" pitchFamily="18" charset="0"/>
              </a:rPr>
              <a:t>Protection: CBP</a:t>
            </a:r>
            <a:endParaRPr lang="en-US" altLang="en-US" dirty="0">
              <a:latin typeface="Calibri" panose="020F0502020204030204" pitchFamily="34" charset="0"/>
              <a:cs typeface="Times New Roman" pitchFamily="18" charset="0"/>
            </a:endParaRPr>
          </a:p>
          <a:p>
            <a:r>
              <a:rPr lang="en-US" altLang="en-US" dirty="0" smtClean="0">
                <a:latin typeface="Calibri" panose="020F0502020204030204" pitchFamily="34" charset="0"/>
                <a:cs typeface="Times New Roman" pitchFamily="18" charset="0"/>
              </a:rPr>
              <a:t>USCIS Asylum Office</a:t>
            </a:r>
          </a:p>
          <a:p>
            <a:r>
              <a:rPr lang="en-US" altLang="en-US" dirty="0" smtClean="0">
                <a:latin typeface="Calibri" panose="020F0502020204030204" pitchFamily="34" charset="0"/>
                <a:cs typeface="Times New Roman" pitchFamily="18" charset="0"/>
              </a:rPr>
              <a:t>ICE Trial Attorneys (TA’s)</a:t>
            </a:r>
          </a:p>
        </p:txBody>
      </p:sp>
      <p:sp>
        <p:nvSpPr>
          <p:cNvPr id="22532" name="TextBox 10"/>
          <p:cNvSpPr txBox="1">
            <a:spLocks noChangeArrowheads="1"/>
          </p:cNvSpPr>
          <p:nvPr/>
        </p:nvSpPr>
        <p:spPr bwMode="auto">
          <a:xfrm>
            <a:off x="4629074" y="0"/>
            <a:ext cx="4514926" cy="1785104"/>
          </a:xfrm>
          <a:prstGeom prst="rect">
            <a:avLst/>
          </a:prstGeom>
          <a:noFill/>
          <a:ln w="9525">
            <a:noFill/>
            <a:miter lim="800000"/>
            <a:headEnd/>
            <a:tailEnd/>
          </a:ln>
        </p:spPr>
        <p:txBody>
          <a:bodyPr wrap="square">
            <a:spAutoFit/>
          </a:bodyPr>
          <a:lstStyle/>
          <a:p>
            <a:pPr algn="r"/>
            <a:r>
              <a:rPr lang="en-US" altLang="en-US" sz="2000" b="1" dirty="0">
                <a:latin typeface="Calibri" panose="020F0502020204030204" pitchFamily="34" charset="0"/>
                <a:cs typeface="Times New Roman" pitchFamily="18" charset="0"/>
              </a:rPr>
              <a:t>Dept. of </a:t>
            </a:r>
            <a:r>
              <a:rPr lang="en-US" altLang="en-US" sz="2000" b="1" dirty="0" smtClean="0">
                <a:latin typeface="Calibri" panose="020F0502020204030204" pitchFamily="34" charset="0"/>
                <a:cs typeface="Times New Roman" pitchFamily="18" charset="0"/>
              </a:rPr>
              <a:t>Justice: DOJ</a:t>
            </a:r>
            <a:endParaRPr lang="en-US" altLang="en-US" sz="2000" b="1" dirty="0">
              <a:latin typeface="Calibri" panose="020F0502020204030204" pitchFamily="34" charset="0"/>
              <a:cs typeface="Times New Roman" pitchFamily="18" charset="0"/>
            </a:endParaRPr>
          </a:p>
          <a:p>
            <a:pPr algn="r"/>
            <a:r>
              <a:rPr lang="en-US" altLang="en-US" dirty="0">
                <a:latin typeface="Calibri" panose="020F0502020204030204" pitchFamily="34" charset="0"/>
                <a:cs typeface="Times New Roman" pitchFamily="18" charset="0"/>
              </a:rPr>
              <a:t>Executive Office for Immigration </a:t>
            </a:r>
            <a:r>
              <a:rPr lang="en-US" altLang="en-US" dirty="0" smtClean="0">
                <a:latin typeface="Calibri" panose="020F0502020204030204" pitchFamily="34" charset="0"/>
                <a:cs typeface="Times New Roman" pitchFamily="18" charset="0"/>
              </a:rPr>
              <a:t>Review: EOIR</a:t>
            </a:r>
          </a:p>
          <a:p>
            <a:pPr algn="r"/>
            <a:r>
              <a:rPr lang="en-US" altLang="en-US" dirty="0" smtClean="0">
                <a:latin typeface="Calibri" panose="020F0502020204030204" pitchFamily="34" charset="0"/>
                <a:cs typeface="Times New Roman" pitchFamily="18" charset="0"/>
              </a:rPr>
              <a:t>Immigration Court: IC</a:t>
            </a:r>
            <a:endParaRPr lang="en-US" altLang="en-US" dirty="0">
              <a:latin typeface="Calibri" panose="020F0502020204030204" pitchFamily="34" charset="0"/>
              <a:cs typeface="Times New Roman" pitchFamily="18" charset="0"/>
            </a:endParaRPr>
          </a:p>
          <a:p>
            <a:pPr algn="r"/>
            <a:r>
              <a:rPr lang="en-US" altLang="en-US" dirty="0">
                <a:latin typeface="Calibri" panose="020F0502020204030204" pitchFamily="34" charset="0"/>
                <a:cs typeface="Times New Roman" pitchFamily="18" charset="0"/>
              </a:rPr>
              <a:t>Board of Immigration </a:t>
            </a:r>
            <a:r>
              <a:rPr lang="en-US" altLang="en-US" dirty="0" smtClean="0">
                <a:latin typeface="Calibri" panose="020F0502020204030204" pitchFamily="34" charset="0"/>
                <a:cs typeface="Times New Roman" pitchFamily="18" charset="0"/>
              </a:rPr>
              <a:t>Appeals: BIA</a:t>
            </a:r>
            <a:endParaRPr lang="en-US" altLang="en-US" dirty="0">
              <a:latin typeface="Calibri" panose="020F0502020204030204" pitchFamily="34" charset="0"/>
              <a:cs typeface="Times New Roman" pitchFamily="18" charset="0"/>
            </a:endParaRPr>
          </a:p>
          <a:p>
            <a:pPr algn="r"/>
            <a:r>
              <a:rPr lang="en-US" altLang="en-US" dirty="0">
                <a:latin typeface="Calibri" panose="020F0502020204030204" pitchFamily="34" charset="0"/>
                <a:cs typeface="Times New Roman" pitchFamily="18" charset="0"/>
              </a:rPr>
              <a:t>Immigration </a:t>
            </a:r>
            <a:r>
              <a:rPr lang="en-US" altLang="en-US" dirty="0" smtClean="0">
                <a:latin typeface="Calibri" panose="020F0502020204030204" pitchFamily="34" charset="0"/>
                <a:cs typeface="Times New Roman" pitchFamily="18" charset="0"/>
              </a:rPr>
              <a:t>Judges: IJs</a:t>
            </a:r>
            <a:endParaRPr lang="en-US" altLang="en-US" dirty="0">
              <a:latin typeface="Calibri" panose="020F0502020204030204" pitchFamily="34" charset="0"/>
              <a:cs typeface="Times New Roman" pitchFamily="18" charset="0"/>
            </a:endParaRPr>
          </a:p>
          <a:p>
            <a:pPr algn="r"/>
            <a:endParaRPr lang="en-US" altLang="en-US" dirty="0">
              <a:latin typeface="Tw Cen MT" pitchFamily="34" charset="0"/>
            </a:endParaRPr>
          </a:p>
        </p:txBody>
      </p:sp>
      <p:sp>
        <p:nvSpPr>
          <p:cNvPr id="22533" name="TextBox 11"/>
          <p:cNvSpPr txBox="1">
            <a:spLocks noChangeArrowheads="1"/>
          </p:cNvSpPr>
          <p:nvPr/>
        </p:nvSpPr>
        <p:spPr bwMode="auto">
          <a:xfrm>
            <a:off x="10510" y="5340404"/>
            <a:ext cx="4913396" cy="1508105"/>
          </a:xfrm>
          <a:prstGeom prst="rect">
            <a:avLst/>
          </a:prstGeom>
          <a:noFill/>
          <a:ln w="9525">
            <a:noFill/>
            <a:miter lim="800000"/>
            <a:headEnd/>
            <a:tailEnd/>
          </a:ln>
        </p:spPr>
        <p:txBody>
          <a:bodyPr wrap="none">
            <a:spAutoFit/>
          </a:bodyPr>
          <a:lstStyle/>
          <a:p>
            <a:endParaRPr lang="en-US" altLang="en-US" u="sng" dirty="0">
              <a:latin typeface="Calibri" panose="020F0502020204030204" pitchFamily="34" charset="0"/>
              <a:cs typeface="Times New Roman" pitchFamily="18" charset="0"/>
            </a:endParaRPr>
          </a:p>
          <a:p>
            <a:r>
              <a:rPr lang="en-US" altLang="en-US" sz="2000" b="1" dirty="0">
                <a:latin typeface="Calibri" panose="020F0502020204030204" pitchFamily="34" charset="0"/>
                <a:cs typeface="Times New Roman" pitchFamily="18" charset="0"/>
              </a:rPr>
              <a:t>Dept. of Health &amp; </a:t>
            </a:r>
            <a:r>
              <a:rPr lang="en-US" altLang="en-US" sz="2000" b="1" dirty="0" smtClean="0">
                <a:latin typeface="Calibri" panose="020F0502020204030204" pitchFamily="34" charset="0"/>
                <a:cs typeface="Times New Roman" pitchFamily="18" charset="0"/>
              </a:rPr>
              <a:t>Human Services: HHS</a:t>
            </a:r>
            <a:endParaRPr lang="en-US" altLang="en-US" sz="2000" b="1" dirty="0">
              <a:latin typeface="Calibri" panose="020F0502020204030204" pitchFamily="34" charset="0"/>
              <a:cs typeface="Times New Roman" pitchFamily="18" charset="0"/>
            </a:endParaRPr>
          </a:p>
          <a:p>
            <a:r>
              <a:rPr lang="en-US" altLang="en-US" dirty="0">
                <a:latin typeface="Calibri" panose="020F0502020204030204" pitchFamily="34" charset="0"/>
                <a:cs typeface="Times New Roman" pitchFamily="18" charset="0"/>
              </a:rPr>
              <a:t>Office of Refugee Resettlement </a:t>
            </a:r>
            <a:r>
              <a:rPr lang="en-US" altLang="en-US" dirty="0" smtClean="0">
                <a:latin typeface="Calibri" panose="020F0502020204030204" pitchFamily="34" charset="0"/>
                <a:cs typeface="Times New Roman" pitchFamily="18" charset="0"/>
              </a:rPr>
              <a:t>: ORR – </a:t>
            </a:r>
            <a:r>
              <a:rPr lang="en-US" altLang="en-US" dirty="0" err="1" smtClean="0">
                <a:latin typeface="Calibri" panose="020F0502020204030204" pitchFamily="34" charset="0"/>
                <a:cs typeface="Times New Roman" pitchFamily="18" charset="0"/>
              </a:rPr>
              <a:t>VRF</a:t>
            </a:r>
            <a:r>
              <a:rPr lang="en-US" altLang="en-US" dirty="0" smtClean="0">
                <a:latin typeface="Calibri" panose="020F0502020204030204" pitchFamily="34" charset="0"/>
                <a:cs typeface="Times New Roman" pitchFamily="18" charset="0"/>
              </a:rPr>
              <a:t> (form)</a:t>
            </a:r>
            <a:endParaRPr lang="en-US" altLang="en-US" dirty="0">
              <a:latin typeface="Calibri" panose="020F0502020204030204" pitchFamily="34" charset="0"/>
              <a:cs typeface="Times New Roman" pitchFamily="18" charset="0"/>
            </a:endParaRPr>
          </a:p>
          <a:p>
            <a:r>
              <a:rPr lang="en-US" altLang="en-US" dirty="0">
                <a:latin typeface="Calibri" panose="020F0502020204030204" pitchFamily="34" charset="0"/>
                <a:cs typeface="Times New Roman" pitchFamily="18" charset="0"/>
              </a:rPr>
              <a:t>Unaccompanied Refugee </a:t>
            </a:r>
            <a:r>
              <a:rPr lang="en-US" altLang="en-US" dirty="0" smtClean="0">
                <a:latin typeface="Calibri" panose="020F0502020204030204" pitchFamily="34" charset="0"/>
                <a:cs typeface="Times New Roman" pitchFamily="18" charset="0"/>
              </a:rPr>
              <a:t>Minors: URM</a:t>
            </a:r>
            <a:endParaRPr lang="en-US" altLang="en-US" dirty="0">
              <a:latin typeface="Calibri" panose="020F0502020204030204" pitchFamily="34" charset="0"/>
              <a:cs typeface="Times New Roman" pitchFamily="18" charset="0"/>
            </a:endParaRPr>
          </a:p>
          <a:p>
            <a:r>
              <a:rPr lang="en-US" altLang="en-US" dirty="0">
                <a:latin typeface="Calibri" panose="020F0502020204030204" pitchFamily="34" charset="0"/>
                <a:cs typeface="Times New Roman" pitchFamily="18" charset="0"/>
              </a:rPr>
              <a:t>Div. Of Unaccompanied Children’s </a:t>
            </a:r>
            <a:r>
              <a:rPr lang="en-US" altLang="en-US" dirty="0" smtClean="0">
                <a:latin typeface="Calibri" panose="020F0502020204030204" pitchFamily="34" charset="0"/>
                <a:cs typeface="Times New Roman" pitchFamily="18" charset="0"/>
              </a:rPr>
              <a:t>Services: </a:t>
            </a:r>
            <a:r>
              <a:rPr lang="en-US" altLang="en-US" dirty="0" err="1" smtClean="0">
                <a:latin typeface="Calibri" panose="020F0502020204030204" pitchFamily="34" charset="0"/>
                <a:cs typeface="Times New Roman" pitchFamily="18" charset="0"/>
              </a:rPr>
              <a:t>DUCS</a:t>
            </a:r>
            <a:endParaRPr lang="en-US" altLang="en-US" dirty="0">
              <a:latin typeface="Calibri" panose="020F0502020204030204" pitchFamily="34" charset="0"/>
              <a:cs typeface="Times New Roman" pitchFamily="18" charset="0"/>
            </a:endParaRPr>
          </a:p>
        </p:txBody>
      </p:sp>
      <p:sp>
        <p:nvSpPr>
          <p:cNvPr id="22534" name="TextBox 12"/>
          <p:cNvSpPr txBox="1">
            <a:spLocks noChangeArrowheads="1"/>
          </p:cNvSpPr>
          <p:nvPr/>
        </p:nvSpPr>
        <p:spPr bwMode="auto">
          <a:xfrm>
            <a:off x="5206016" y="5894402"/>
            <a:ext cx="3890360" cy="954107"/>
          </a:xfrm>
          <a:prstGeom prst="rect">
            <a:avLst/>
          </a:prstGeom>
          <a:noFill/>
          <a:ln w="9525">
            <a:noFill/>
            <a:miter lim="800000"/>
            <a:headEnd/>
            <a:tailEnd/>
          </a:ln>
        </p:spPr>
        <p:txBody>
          <a:bodyPr wrap="square">
            <a:spAutoFit/>
          </a:bodyPr>
          <a:lstStyle/>
          <a:p>
            <a:pPr algn="r"/>
            <a:r>
              <a:rPr lang="en-US" altLang="en-US" sz="2000" b="1" dirty="0">
                <a:latin typeface="Calibri" panose="020F0502020204030204" pitchFamily="34" charset="0"/>
                <a:cs typeface="Times New Roman" pitchFamily="18" charset="0"/>
              </a:rPr>
              <a:t>State </a:t>
            </a:r>
            <a:r>
              <a:rPr lang="en-US" altLang="en-US" sz="2000" b="1" dirty="0" smtClean="0">
                <a:latin typeface="Calibri" panose="020F0502020204030204" pitchFamily="34" charset="0"/>
                <a:cs typeface="Times New Roman" pitchFamily="18" charset="0"/>
              </a:rPr>
              <a:t>Court</a:t>
            </a:r>
            <a:endParaRPr lang="en-US" altLang="en-US" sz="2000" b="1" dirty="0">
              <a:latin typeface="Calibri" panose="020F0502020204030204" pitchFamily="34" charset="0"/>
              <a:cs typeface="Times New Roman" pitchFamily="18" charset="0"/>
            </a:endParaRPr>
          </a:p>
          <a:p>
            <a:pPr algn="r"/>
            <a:r>
              <a:rPr lang="en-US" altLang="en-US" dirty="0" smtClean="0">
                <a:latin typeface="Calibri" panose="020F0502020204030204" pitchFamily="34" charset="0"/>
                <a:cs typeface="Times New Roman" pitchFamily="18" charset="0"/>
              </a:rPr>
              <a:t>Family Court </a:t>
            </a:r>
            <a:r>
              <a:rPr lang="en-US" altLang="en-US" dirty="0" err="1" smtClean="0">
                <a:latin typeface="Calibri" panose="020F0502020204030204" pitchFamily="34" charset="0"/>
                <a:cs typeface="Times New Roman" pitchFamily="18" charset="0"/>
              </a:rPr>
              <a:t>SAPCRs</a:t>
            </a:r>
            <a:endParaRPr lang="en-US" altLang="en-US" dirty="0" smtClean="0">
              <a:latin typeface="Calibri" panose="020F0502020204030204" pitchFamily="34" charset="0"/>
              <a:cs typeface="Times New Roman" pitchFamily="18" charset="0"/>
            </a:endParaRPr>
          </a:p>
          <a:p>
            <a:pPr algn="r"/>
            <a:r>
              <a:rPr lang="en-US" altLang="en-US" dirty="0" smtClean="0">
                <a:latin typeface="Calibri" panose="020F0502020204030204" pitchFamily="34" charset="0"/>
                <a:cs typeface="Times New Roman" pitchFamily="18" charset="0"/>
              </a:rPr>
              <a:t>Juvenile Court Declaratory Judgments</a:t>
            </a:r>
            <a:endParaRPr lang="en-US" altLang="en-US" dirty="0">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345033958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pPr algn="ctr"/>
            <a:r>
              <a:rPr lang="en-US" b="1" dirty="0" smtClean="0"/>
              <a:t>REMOVAL PROCEEDINGS</a:t>
            </a:r>
            <a:endParaRPr lang="en-US" b="1"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953000" y="1508234"/>
            <a:ext cx="4191000" cy="5349766"/>
          </a:xfrm>
          <a:prstGeom prst="rect">
            <a:avLst/>
          </a:prstGeom>
        </p:spPr>
      </p:pic>
      <p:sp>
        <p:nvSpPr>
          <p:cNvPr id="6" name="Content Placeholder 2"/>
          <p:cNvSpPr txBox="1">
            <a:spLocks/>
          </p:cNvSpPr>
          <p:nvPr/>
        </p:nvSpPr>
        <p:spPr>
          <a:xfrm>
            <a:off x="0" y="1524000"/>
            <a:ext cx="4800600" cy="5334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spcAft>
                <a:spcPts val="1200"/>
              </a:spcAft>
            </a:pPr>
            <a:r>
              <a:rPr lang="en-US" sz="2400" dirty="0" smtClean="0"/>
              <a:t>Civil proceedings – INA § </a:t>
            </a:r>
            <a:r>
              <a:rPr lang="en-US" sz="2400" dirty="0"/>
              <a:t>240 </a:t>
            </a:r>
            <a:endParaRPr lang="en-US" sz="2400" dirty="0" smtClean="0"/>
          </a:p>
          <a:p>
            <a:pPr lvl="1">
              <a:spcBef>
                <a:spcPts val="0"/>
              </a:spcBef>
              <a:spcAft>
                <a:spcPts val="1200"/>
              </a:spcAft>
            </a:pPr>
            <a:r>
              <a:rPr lang="en-US" sz="2000" b="1" dirty="0" smtClean="0"/>
              <a:t>Forum: </a:t>
            </a:r>
            <a:r>
              <a:rPr lang="en-US" sz="2000" dirty="0" smtClean="0"/>
              <a:t>Immigration Court </a:t>
            </a:r>
            <a:r>
              <a:rPr lang="en-US" sz="2000" dirty="0"/>
              <a:t>–</a:t>
            </a:r>
            <a:r>
              <a:rPr lang="en-US" sz="2000" dirty="0" smtClean="0"/>
              <a:t> within </a:t>
            </a:r>
            <a:r>
              <a:rPr lang="en-US" sz="2000" i="1" dirty="0" smtClean="0"/>
              <a:t>DOJ</a:t>
            </a:r>
            <a:endParaRPr lang="en-US" sz="2000" i="1" dirty="0" smtClean="0">
              <a:solidFill>
                <a:srgbClr val="C00000"/>
              </a:solidFill>
            </a:endParaRPr>
          </a:p>
          <a:p>
            <a:pPr lvl="1">
              <a:spcBef>
                <a:spcPts val="0"/>
              </a:spcBef>
              <a:spcAft>
                <a:spcPts val="1200"/>
              </a:spcAft>
            </a:pPr>
            <a:r>
              <a:rPr lang="en-US" sz="2000" b="1" dirty="0" smtClean="0"/>
              <a:t>Opposing Counsel: </a:t>
            </a:r>
            <a:r>
              <a:rPr lang="en-US" sz="2000" dirty="0"/>
              <a:t>ICE Office of Chief </a:t>
            </a:r>
            <a:r>
              <a:rPr lang="en-US" sz="2000" dirty="0" smtClean="0"/>
              <a:t>Counsel Trial Attorney (“TA”) – within </a:t>
            </a:r>
            <a:r>
              <a:rPr lang="en-US" sz="2000" i="1" dirty="0" smtClean="0"/>
              <a:t>DHS</a:t>
            </a:r>
          </a:p>
          <a:p>
            <a:pPr>
              <a:spcBef>
                <a:spcPts val="0"/>
              </a:spcBef>
              <a:spcAft>
                <a:spcPts val="1200"/>
              </a:spcAft>
            </a:pPr>
            <a:r>
              <a:rPr lang="en-US" sz="2400" dirty="0" smtClean="0"/>
              <a:t>Children’s rights and best interests </a:t>
            </a:r>
            <a:r>
              <a:rPr lang="en-US" sz="2400" b="1" dirty="0" smtClean="0"/>
              <a:t>not</a:t>
            </a:r>
            <a:r>
              <a:rPr lang="en-US" sz="2400" dirty="0" smtClean="0"/>
              <a:t> a discretionary factor for immigration judge  </a:t>
            </a:r>
          </a:p>
          <a:p>
            <a:pPr>
              <a:spcBef>
                <a:spcPts val="0"/>
              </a:spcBef>
              <a:spcAft>
                <a:spcPts val="1200"/>
              </a:spcAft>
            </a:pPr>
            <a:r>
              <a:rPr lang="en-US" sz="2400" dirty="0" smtClean="0"/>
              <a:t>Commenced by filing &amp; serving </a:t>
            </a:r>
            <a:r>
              <a:rPr lang="en-US" sz="2400" i="1" dirty="0" smtClean="0"/>
              <a:t>Notice to Appear</a:t>
            </a:r>
          </a:p>
          <a:p>
            <a:pPr>
              <a:spcBef>
                <a:spcPts val="0"/>
              </a:spcBef>
              <a:spcAft>
                <a:spcPts val="1200"/>
              </a:spcAft>
            </a:pPr>
            <a:r>
              <a:rPr lang="en-US" sz="2400" dirty="0" smtClean="0"/>
              <a:t>High stakes situation</a:t>
            </a:r>
          </a:p>
          <a:p>
            <a:pPr>
              <a:spcBef>
                <a:spcPts val="0"/>
              </a:spcBef>
              <a:spcAft>
                <a:spcPts val="1200"/>
              </a:spcAft>
            </a:pPr>
            <a:r>
              <a:rPr lang="en-US" sz="2400" dirty="0" smtClean="0"/>
              <a:t>No right to appointed counsel</a:t>
            </a:r>
            <a:endParaRPr lang="en-US" sz="2400" dirty="0"/>
          </a:p>
        </p:txBody>
      </p:sp>
    </p:spTree>
    <p:extLst>
      <p:ext uri="{BB962C8B-B14F-4D97-AF65-F5344CB8AC3E}">
        <p14:creationId xmlns:p14="http://schemas.microsoft.com/office/powerpoint/2010/main" val="27199031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pPr algn="ctr"/>
            <a:r>
              <a:rPr lang="en-US" b="1" dirty="0" smtClean="0"/>
              <a:t>THE MASTER CALENDAR HEARING</a:t>
            </a:r>
            <a:endParaRPr lang="en-US" b="1" dirty="0"/>
          </a:p>
        </p:txBody>
      </p:sp>
      <p:sp>
        <p:nvSpPr>
          <p:cNvPr id="4" name="Content Placeholder 3"/>
          <p:cNvSpPr>
            <a:spLocks noGrp="1"/>
          </p:cNvSpPr>
          <p:nvPr>
            <p:ph sz="quarter" idx="1"/>
          </p:nvPr>
        </p:nvSpPr>
        <p:spPr>
          <a:xfrm>
            <a:off x="533400" y="1676400"/>
            <a:ext cx="8001000" cy="4800600"/>
          </a:xfrm>
        </p:spPr>
        <p:txBody>
          <a:bodyPr>
            <a:normAutofit/>
          </a:bodyPr>
          <a:lstStyle/>
          <a:p>
            <a:r>
              <a:rPr lang="en-US" dirty="0" smtClean="0"/>
              <a:t>Preliminary Hearing </a:t>
            </a:r>
          </a:p>
          <a:p>
            <a:pPr lvl="1"/>
            <a:r>
              <a:rPr lang="en-US" dirty="0" smtClean="0"/>
              <a:t>Enter </a:t>
            </a:r>
            <a:r>
              <a:rPr lang="en-US" dirty="0"/>
              <a:t>appearance </a:t>
            </a:r>
            <a:r>
              <a:rPr lang="en-US" dirty="0" smtClean="0"/>
              <a:t>as attorney</a:t>
            </a:r>
            <a:endParaRPr lang="en-US" dirty="0"/>
          </a:p>
          <a:p>
            <a:pPr lvl="1"/>
            <a:r>
              <a:rPr lang="en-US" dirty="0" smtClean="0"/>
              <a:t>Take </a:t>
            </a:r>
            <a:r>
              <a:rPr lang="en-US" dirty="0"/>
              <a:t>pleadings</a:t>
            </a:r>
          </a:p>
          <a:p>
            <a:pPr lvl="1"/>
            <a:r>
              <a:rPr lang="en-US" dirty="0"/>
              <a:t>State forms of relief</a:t>
            </a:r>
          </a:p>
          <a:p>
            <a:pPr lvl="1"/>
            <a:r>
              <a:rPr lang="en-US" dirty="0"/>
              <a:t>Request </a:t>
            </a:r>
            <a:r>
              <a:rPr lang="en-US" dirty="0" smtClean="0"/>
              <a:t>continuance </a:t>
            </a:r>
            <a:r>
              <a:rPr lang="en-US" dirty="0"/>
              <a:t>to prepare </a:t>
            </a:r>
            <a:r>
              <a:rPr lang="en-US" dirty="0" smtClean="0"/>
              <a:t>case </a:t>
            </a:r>
            <a:r>
              <a:rPr lang="en-US" dirty="0"/>
              <a:t>or to pursue </a:t>
            </a:r>
            <a:r>
              <a:rPr lang="en-US" dirty="0" smtClean="0"/>
              <a:t>immigration relief outside </a:t>
            </a:r>
            <a:r>
              <a:rPr lang="en-US" dirty="0"/>
              <a:t>of court </a:t>
            </a:r>
            <a:endParaRPr lang="en-US" dirty="0" smtClean="0"/>
          </a:p>
          <a:p>
            <a:pPr lvl="1"/>
            <a:r>
              <a:rPr lang="en-US" dirty="0" smtClean="0"/>
              <a:t>File </a:t>
            </a:r>
            <a:r>
              <a:rPr lang="en-US" dirty="0"/>
              <a:t>or renew applications for relief (e.g., asylum) </a:t>
            </a:r>
          </a:p>
          <a:p>
            <a:pPr lvl="1"/>
            <a:r>
              <a:rPr lang="en-US" dirty="0"/>
              <a:t>Update the court on case </a:t>
            </a:r>
            <a:r>
              <a:rPr lang="en-US" dirty="0" smtClean="0"/>
              <a:t>status</a:t>
            </a:r>
          </a:p>
          <a:p>
            <a:pPr lvl="1"/>
            <a:r>
              <a:rPr lang="en-US" dirty="0" smtClean="0"/>
              <a:t>Update the court on Respondent’s address</a:t>
            </a:r>
            <a:endParaRPr lang="en-US" dirty="0"/>
          </a:p>
          <a:p>
            <a:pPr lvl="1"/>
            <a:r>
              <a:rPr lang="en-US" dirty="0"/>
              <a:t>Schedule an individual hearing: asylum </a:t>
            </a:r>
            <a:r>
              <a:rPr lang="en-US" dirty="0" smtClean="0"/>
              <a:t>cases</a:t>
            </a:r>
          </a:p>
          <a:p>
            <a:endParaRPr lang="en-US" dirty="0"/>
          </a:p>
        </p:txBody>
      </p:sp>
    </p:spTree>
    <p:extLst>
      <p:ext uri="{BB962C8B-B14F-4D97-AF65-F5344CB8AC3E}">
        <p14:creationId xmlns:p14="http://schemas.microsoft.com/office/powerpoint/2010/main" val="243347599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28600"/>
            <a:ext cx="9144000" cy="838200"/>
          </a:xfrm>
        </p:spPr>
        <p:txBody>
          <a:bodyPr/>
          <a:lstStyle/>
          <a:p>
            <a:pPr algn="ctr"/>
            <a:r>
              <a:rPr lang="en-US" b="1" dirty="0" smtClean="0"/>
              <a:t>RELIEF FROM REMOVAL</a:t>
            </a:r>
            <a:endParaRPr lang="en-US" b="1" dirty="0"/>
          </a:p>
        </p:txBody>
      </p:sp>
      <p:sp>
        <p:nvSpPr>
          <p:cNvPr id="10" name="Content Placeholder 3"/>
          <p:cNvSpPr>
            <a:spLocks noGrp="1"/>
          </p:cNvSpPr>
          <p:nvPr>
            <p:ph sz="quarter" idx="1"/>
          </p:nvPr>
        </p:nvSpPr>
        <p:spPr>
          <a:xfrm>
            <a:off x="685800" y="1828800"/>
            <a:ext cx="8001000" cy="4724400"/>
          </a:xfrm>
        </p:spPr>
        <p:txBody>
          <a:bodyPr>
            <a:normAutofit fontScale="85000" lnSpcReduction="20000"/>
          </a:bodyPr>
          <a:lstStyle/>
          <a:p>
            <a:r>
              <a:rPr lang="en-US" dirty="0" smtClean="0"/>
              <a:t>Qualifying for an immigration status (humanitarian or otherwise) can potentially serve as defense to removal from the United States</a:t>
            </a:r>
          </a:p>
          <a:p>
            <a:r>
              <a:rPr lang="en-US" dirty="0" smtClean="0"/>
              <a:t>Immigration status is applied for while removal proceedings are pending—if obtained, proceedings terminated</a:t>
            </a:r>
          </a:p>
          <a:p>
            <a:r>
              <a:rPr lang="en-US" dirty="0" smtClean="0"/>
              <a:t>Potential forms of humanitarian relief:</a:t>
            </a:r>
          </a:p>
          <a:p>
            <a:pPr lvl="1"/>
            <a:r>
              <a:rPr lang="en-US" dirty="0" smtClean="0"/>
              <a:t>Asylum</a:t>
            </a:r>
            <a:r>
              <a:rPr lang="en-US" sz="2000" dirty="0" smtClean="0"/>
              <a:t>*</a:t>
            </a:r>
          </a:p>
          <a:p>
            <a:pPr lvl="1"/>
            <a:r>
              <a:rPr lang="en-US" dirty="0" smtClean="0"/>
              <a:t>Special Immigrant Juvenile Status</a:t>
            </a:r>
            <a:r>
              <a:rPr lang="en-US" sz="2000" dirty="0" smtClean="0"/>
              <a:t>*</a:t>
            </a:r>
          </a:p>
          <a:p>
            <a:pPr lvl="1"/>
            <a:r>
              <a:rPr lang="en-US" dirty="0" smtClean="0"/>
              <a:t>U Nonimmigrant Visa</a:t>
            </a:r>
          </a:p>
          <a:p>
            <a:pPr lvl="1"/>
            <a:r>
              <a:rPr lang="en-US" dirty="0" smtClean="0"/>
              <a:t>T Nonimmigrant Visa</a:t>
            </a:r>
          </a:p>
          <a:p>
            <a:pPr lvl="1"/>
            <a:r>
              <a:rPr lang="en-US" dirty="0" smtClean="0"/>
              <a:t>VAWA </a:t>
            </a:r>
            <a:endParaRPr lang="en-US" dirty="0"/>
          </a:p>
          <a:p>
            <a:pPr marL="45720" indent="0">
              <a:buNone/>
            </a:pPr>
            <a:r>
              <a:rPr lang="en-US" sz="2200" dirty="0" smtClean="0"/>
              <a:t>*most common forms of relief for UACs</a:t>
            </a:r>
          </a:p>
        </p:txBody>
      </p:sp>
    </p:spTree>
    <p:extLst>
      <p:ext uri="{BB962C8B-B14F-4D97-AF65-F5344CB8AC3E}">
        <p14:creationId xmlns:p14="http://schemas.microsoft.com/office/powerpoint/2010/main" val="7616400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Humanitarian Relief</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914400"/>
            <a:ext cx="3622176" cy="3622176"/>
          </a:xfrm>
          <a:prstGeom prst="rect">
            <a:avLst/>
          </a:prstGeom>
        </p:spPr>
      </p:pic>
    </p:spTree>
    <p:extLst>
      <p:ext uri="{BB962C8B-B14F-4D97-AF65-F5344CB8AC3E}">
        <p14:creationId xmlns:p14="http://schemas.microsoft.com/office/powerpoint/2010/main" val="185278133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lgn="ctr"/>
            <a:r>
              <a:rPr lang="en-US" b="1" dirty="0" smtClean="0"/>
              <a:t>ELEMENTS OF ASYLUM	</a:t>
            </a:r>
            <a:endParaRPr lang="en-US" b="1" dirty="0"/>
          </a:p>
        </p:txBody>
      </p:sp>
      <p:sp>
        <p:nvSpPr>
          <p:cNvPr id="4" name="Content Placeholder 3"/>
          <p:cNvSpPr>
            <a:spLocks noGrp="1"/>
          </p:cNvSpPr>
          <p:nvPr>
            <p:ph sz="quarter" idx="1"/>
          </p:nvPr>
        </p:nvSpPr>
        <p:spPr>
          <a:xfrm>
            <a:off x="304800" y="1676400"/>
            <a:ext cx="8534400" cy="5029200"/>
          </a:xfrm>
        </p:spPr>
        <p:txBody>
          <a:bodyPr>
            <a:normAutofit fontScale="85000" lnSpcReduction="20000"/>
          </a:bodyPr>
          <a:lstStyle/>
          <a:p>
            <a:r>
              <a:rPr lang="en-US" sz="2600" dirty="0" smtClean="0"/>
              <a:t>8 </a:t>
            </a:r>
            <a:r>
              <a:rPr lang="en-US" sz="2600" dirty="0"/>
              <a:t>USC 1101(a)(42</a:t>
            </a:r>
            <a:r>
              <a:rPr lang="en-US" sz="2600" dirty="0" smtClean="0"/>
              <a:t>)</a:t>
            </a:r>
          </a:p>
          <a:p>
            <a:r>
              <a:rPr lang="en-US" sz="2600" dirty="0" smtClean="0"/>
              <a:t>Establish refugee status</a:t>
            </a:r>
          </a:p>
          <a:p>
            <a:pPr lvl="1"/>
            <a:r>
              <a:rPr lang="en-US" dirty="0" smtClean="0"/>
              <a:t>Past persecution or</a:t>
            </a:r>
          </a:p>
          <a:p>
            <a:pPr lvl="1"/>
            <a:r>
              <a:rPr lang="en-US" dirty="0" smtClean="0"/>
              <a:t>Well founded fear of future persecution</a:t>
            </a:r>
          </a:p>
          <a:p>
            <a:pPr lvl="1"/>
            <a:r>
              <a:rPr lang="en-US" dirty="0" smtClean="0"/>
              <a:t>By government actor or person government unable to control</a:t>
            </a:r>
          </a:p>
          <a:p>
            <a:r>
              <a:rPr lang="en-US" sz="2600" dirty="0" smtClean="0"/>
              <a:t>On account of:</a:t>
            </a:r>
          </a:p>
          <a:p>
            <a:pPr lvl="1"/>
            <a:r>
              <a:rPr lang="en-US" dirty="0" smtClean="0"/>
              <a:t>Race</a:t>
            </a:r>
          </a:p>
          <a:p>
            <a:pPr lvl="1"/>
            <a:r>
              <a:rPr lang="en-US" dirty="0" smtClean="0"/>
              <a:t>Religion</a:t>
            </a:r>
          </a:p>
          <a:p>
            <a:pPr lvl="1"/>
            <a:r>
              <a:rPr lang="en-US" dirty="0" smtClean="0"/>
              <a:t>Nationality</a:t>
            </a:r>
          </a:p>
          <a:p>
            <a:pPr lvl="1"/>
            <a:r>
              <a:rPr lang="en-US" dirty="0" smtClean="0"/>
              <a:t>Political Opinion</a:t>
            </a:r>
          </a:p>
          <a:p>
            <a:pPr lvl="1"/>
            <a:r>
              <a:rPr lang="en-US" dirty="0" smtClean="0"/>
              <a:t>Membership in a Particular Social Group (PSG)</a:t>
            </a:r>
          </a:p>
          <a:p>
            <a:r>
              <a:rPr lang="en-US" sz="2800" dirty="0"/>
              <a:t>One year after asylum granted, asylee may apply for lawful permanent residence (green </a:t>
            </a:r>
            <a:r>
              <a:rPr lang="en-US" sz="2800" dirty="0" smtClean="0"/>
              <a:t>card)</a:t>
            </a:r>
          </a:p>
          <a:p>
            <a:r>
              <a:rPr lang="en-US" sz="2800" dirty="0"/>
              <a:t>An asylee shall not be removed to country of persecution</a:t>
            </a:r>
          </a:p>
          <a:p>
            <a:endParaRPr lang="en-US" dirty="0" smtClean="0"/>
          </a:p>
          <a:p>
            <a:endParaRPr lang="en-US" dirty="0"/>
          </a:p>
        </p:txBody>
      </p:sp>
    </p:spTree>
    <p:extLst>
      <p:ext uri="{BB962C8B-B14F-4D97-AF65-F5344CB8AC3E}">
        <p14:creationId xmlns:p14="http://schemas.microsoft.com/office/powerpoint/2010/main" val="92945457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IND\ShareFile\Shared Folders\Communications\Photos\NY Photo Shoot\Child alone in front of court_KI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6857" y="3276600"/>
            <a:ext cx="2895600" cy="193058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
          </p:nvPr>
        </p:nvSpPr>
        <p:spPr>
          <a:xfrm>
            <a:off x="0" y="1523999"/>
            <a:ext cx="9144000" cy="1676401"/>
          </a:xfrm>
        </p:spPr>
        <p:txBody>
          <a:bodyPr>
            <a:noAutofit/>
          </a:bodyPr>
          <a:lstStyle/>
          <a:p>
            <a:pPr marL="0" indent="0" algn="ctr">
              <a:buNone/>
            </a:pPr>
            <a:r>
              <a:rPr lang="en-US" sz="2700" dirty="0"/>
              <a:t>KIND was founded by </a:t>
            </a:r>
            <a:r>
              <a:rPr lang="en-US" sz="2700" dirty="0">
                <a:solidFill>
                  <a:schemeClr val="accent1">
                    <a:lumMod val="50000"/>
                  </a:schemeClr>
                </a:solidFill>
              </a:rPr>
              <a:t>Angelina Jolie</a:t>
            </a:r>
            <a:r>
              <a:rPr lang="en-US" sz="2700" dirty="0"/>
              <a:t> and the </a:t>
            </a:r>
            <a:r>
              <a:rPr lang="en-US" sz="2700" dirty="0">
                <a:solidFill>
                  <a:schemeClr val="accent1">
                    <a:lumMod val="50000"/>
                  </a:schemeClr>
                </a:solidFill>
              </a:rPr>
              <a:t>Microsoft Corporation </a:t>
            </a:r>
            <a:r>
              <a:rPr lang="en-US" sz="2700" dirty="0"/>
              <a:t>to create a </a:t>
            </a:r>
            <a:r>
              <a:rPr lang="en-US" sz="2700" dirty="0">
                <a:solidFill>
                  <a:schemeClr val="accent2">
                    <a:lumMod val="75000"/>
                  </a:schemeClr>
                </a:solidFill>
              </a:rPr>
              <a:t>pro bono movement </a:t>
            </a:r>
            <a:r>
              <a:rPr lang="en-US" sz="2700" dirty="0" smtClean="0"/>
              <a:t>to </a:t>
            </a:r>
            <a:r>
              <a:rPr lang="en-US" sz="2700" dirty="0"/>
              <a:t>provide </a:t>
            </a:r>
            <a:r>
              <a:rPr lang="en-US" sz="2700" dirty="0">
                <a:solidFill>
                  <a:schemeClr val="accent2">
                    <a:lumMod val="75000"/>
                  </a:schemeClr>
                </a:solidFill>
              </a:rPr>
              <a:t>quality and compassionate legal counsel </a:t>
            </a:r>
            <a:r>
              <a:rPr lang="en-US" sz="2700" dirty="0"/>
              <a:t>to unaccompanied refugee and immigrant children in the United States.</a:t>
            </a:r>
            <a:r>
              <a:rPr lang="en-US" sz="2800" dirty="0"/>
              <a:t> </a:t>
            </a:r>
            <a:endParaRPr lang="en-US" sz="2800" dirty="0" smtClean="0"/>
          </a:p>
          <a:p>
            <a:pPr marL="0" indent="0" algn="ctr">
              <a:buNone/>
            </a:pPr>
            <a:endParaRPr lang="en-US" sz="2400" dirty="0" smtClean="0"/>
          </a:p>
          <a:p>
            <a:pPr marL="0" indent="0" algn="ctr">
              <a:buNone/>
            </a:pPr>
            <a:endParaRPr lang="en-US" sz="2400" dirty="0"/>
          </a:p>
          <a:p>
            <a:pPr marL="0" indent="0" algn="ctr">
              <a:buNone/>
            </a:pPr>
            <a:endParaRPr lang="en-US" sz="2000" dirty="0" smtClean="0"/>
          </a:p>
          <a:p>
            <a:pPr marL="0" indent="0" algn="ctr">
              <a:buNone/>
            </a:pPr>
            <a:r>
              <a:rPr lang="en-US" sz="2400" dirty="0" smtClean="0"/>
              <a:t>						</a:t>
            </a:r>
          </a:p>
        </p:txBody>
      </p:sp>
      <p:pic>
        <p:nvPicPr>
          <p:cNvPr id="5" name="Picture 2" descr="C:\Users\KIND\Desktop\KIND LOGOFINA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0"/>
            <a:ext cx="2945715" cy="126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136673"/>
            <a:ext cx="9144000" cy="1754326"/>
          </a:xfrm>
          <a:prstGeom prst="rect">
            <a:avLst/>
          </a:prstGeom>
        </p:spPr>
        <p:txBody>
          <a:bodyPr wrap="square">
            <a:spAutoFit/>
          </a:bodyPr>
          <a:lstStyle/>
          <a:p>
            <a:pPr lvl="0" algn="ctr">
              <a:spcBef>
                <a:spcPts val="700"/>
              </a:spcBef>
              <a:buClr>
                <a:srgbClr val="DD8047"/>
              </a:buClr>
              <a:buSzPct val="60000"/>
            </a:pPr>
            <a:r>
              <a:rPr lang="en-US" sz="2700" dirty="0">
                <a:solidFill>
                  <a:prstClr val="black"/>
                </a:solidFill>
              </a:rPr>
              <a:t>KIND serves as the leading organization for the </a:t>
            </a:r>
            <a:r>
              <a:rPr lang="en-US" sz="2700" dirty="0">
                <a:solidFill>
                  <a:srgbClr val="DD8047">
                    <a:lumMod val="75000"/>
                  </a:srgbClr>
                </a:solidFill>
              </a:rPr>
              <a:t>protection of unaccompanied children </a:t>
            </a:r>
            <a:r>
              <a:rPr lang="en-US" sz="2700" dirty="0">
                <a:solidFill>
                  <a:prstClr val="black"/>
                </a:solidFill>
              </a:rPr>
              <a:t>who enter the </a:t>
            </a:r>
            <a:r>
              <a:rPr lang="en-US" sz="2700" dirty="0" smtClean="0">
                <a:solidFill>
                  <a:prstClr val="black"/>
                </a:solidFill>
              </a:rPr>
              <a:t>U.S. </a:t>
            </a:r>
            <a:r>
              <a:rPr lang="en-US" sz="2700" dirty="0">
                <a:solidFill>
                  <a:prstClr val="black"/>
                </a:solidFill>
              </a:rPr>
              <a:t>immigration system alone and </a:t>
            </a:r>
            <a:r>
              <a:rPr lang="en-US" sz="2700" dirty="0">
                <a:solidFill>
                  <a:srgbClr val="DD8047">
                    <a:lumMod val="75000"/>
                  </a:srgbClr>
                </a:solidFill>
              </a:rPr>
              <a:t>strives to ensure that no such child appears in immigration court without representation. </a:t>
            </a:r>
          </a:p>
        </p:txBody>
      </p:sp>
    </p:spTree>
    <p:extLst>
      <p:ext uri="{BB962C8B-B14F-4D97-AF65-F5344CB8AC3E}">
        <p14:creationId xmlns:p14="http://schemas.microsoft.com/office/powerpoint/2010/main" val="344620407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pPr algn="ctr"/>
            <a:r>
              <a:rPr lang="en-US" b="1" dirty="0" smtClean="0"/>
              <a:t>PERSECUTION</a:t>
            </a:r>
            <a:endParaRPr lang="en-US" b="1" dirty="0"/>
          </a:p>
        </p:txBody>
      </p:sp>
      <p:sp>
        <p:nvSpPr>
          <p:cNvPr id="3" name="Content Placeholder 2"/>
          <p:cNvSpPr>
            <a:spLocks noGrp="1"/>
          </p:cNvSpPr>
          <p:nvPr>
            <p:ph sz="quarter" idx="1"/>
          </p:nvPr>
        </p:nvSpPr>
        <p:spPr>
          <a:xfrm>
            <a:off x="457200" y="2133600"/>
            <a:ext cx="8027276" cy="4191000"/>
          </a:xfrm>
        </p:spPr>
        <p:txBody>
          <a:bodyPr>
            <a:noAutofit/>
          </a:bodyPr>
          <a:lstStyle/>
          <a:p>
            <a:pPr>
              <a:spcBef>
                <a:spcPts val="0"/>
              </a:spcBef>
              <a:spcAft>
                <a:spcPts val="1200"/>
              </a:spcAft>
            </a:pPr>
            <a:r>
              <a:rPr lang="en-US" sz="2400" dirty="0" smtClean="0">
                <a:latin typeface="Century" panose="02040604050505020304" pitchFamily="18" charset="0"/>
              </a:rPr>
              <a:t>Establish persecution through case law, child’s testimony, and expert opinions</a:t>
            </a:r>
          </a:p>
          <a:p>
            <a:pPr>
              <a:spcBef>
                <a:spcPts val="0"/>
              </a:spcBef>
              <a:spcAft>
                <a:spcPts val="1200"/>
              </a:spcAft>
            </a:pPr>
            <a:r>
              <a:rPr lang="en-US" sz="2400" dirty="0" smtClean="0">
                <a:latin typeface="Century" panose="02040604050505020304" pitchFamily="18" charset="0"/>
              </a:rPr>
              <a:t>Persecution can mean something different to a child than to an adult</a:t>
            </a:r>
          </a:p>
          <a:p>
            <a:pPr lvl="1">
              <a:spcBef>
                <a:spcPts val="0"/>
              </a:spcBef>
              <a:spcAft>
                <a:spcPts val="1200"/>
              </a:spcAft>
            </a:pPr>
            <a:r>
              <a:rPr lang="en-US" sz="2100" dirty="0" smtClean="0">
                <a:latin typeface="Century" panose="02040604050505020304" pitchFamily="18" charset="0"/>
              </a:rPr>
              <a:t>“[</a:t>
            </a:r>
            <a:r>
              <a:rPr lang="en-US" sz="2100" dirty="0">
                <a:latin typeface="Century" panose="02040604050505020304" pitchFamily="18" charset="0"/>
              </a:rPr>
              <a:t>t]he harm a child fears or has suffered . . . may be relatively less than that of an adult and still qualify as persecution.” </a:t>
            </a:r>
            <a:r>
              <a:rPr lang="en-US" sz="1300" dirty="0" smtClean="0">
                <a:latin typeface="Century" panose="02040604050505020304" pitchFamily="18" charset="0"/>
              </a:rPr>
              <a:t>Immigration </a:t>
            </a:r>
            <a:r>
              <a:rPr lang="en-US" sz="1300" dirty="0">
                <a:latin typeface="Century" panose="02040604050505020304" pitchFamily="18" charset="0"/>
              </a:rPr>
              <a:t>and Naturalization </a:t>
            </a:r>
            <a:r>
              <a:rPr lang="en-US" sz="1300" dirty="0" err="1">
                <a:latin typeface="Century" panose="02040604050505020304" pitchFamily="18" charset="0"/>
              </a:rPr>
              <a:t>Svce</a:t>
            </a:r>
            <a:r>
              <a:rPr lang="en-US" sz="1300" dirty="0">
                <a:latin typeface="Century" panose="02040604050505020304" pitchFamily="18" charset="0"/>
              </a:rPr>
              <a:t>, </a:t>
            </a:r>
            <a:r>
              <a:rPr lang="en-US" sz="1300" i="1" dirty="0">
                <a:latin typeface="Century" panose="02040604050505020304" pitchFamily="18" charset="0"/>
              </a:rPr>
              <a:t>Guidelines for Children's Asylum Claims</a:t>
            </a:r>
            <a:r>
              <a:rPr lang="en-US" sz="1300" dirty="0">
                <a:latin typeface="Century" panose="02040604050505020304" pitchFamily="18" charset="0"/>
              </a:rPr>
              <a:t> (Dec. 10, 1998) at 19, </a:t>
            </a:r>
            <a:r>
              <a:rPr lang="en-US" sz="1300" i="1" dirty="0">
                <a:latin typeface="Century" panose="02040604050505020304" pitchFamily="18" charset="0"/>
              </a:rPr>
              <a:t>cited in Jorge-</a:t>
            </a:r>
            <a:r>
              <a:rPr lang="en-US" sz="1300" i="1" dirty="0" err="1">
                <a:latin typeface="Century" panose="02040604050505020304" pitchFamily="18" charset="0"/>
              </a:rPr>
              <a:t>Tzoc</a:t>
            </a:r>
            <a:r>
              <a:rPr lang="en-US" sz="1300" i="1" dirty="0">
                <a:latin typeface="Century" panose="02040604050505020304" pitchFamily="18" charset="0"/>
              </a:rPr>
              <a:t> v. Gonzales, </a:t>
            </a:r>
            <a:r>
              <a:rPr lang="en-US" sz="1300" dirty="0">
                <a:latin typeface="Century" panose="02040604050505020304" pitchFamily="18" charset="0"/>
              </a:rPr>
              <a:t>435 F.3d 146, 150 (2d Cir. 2006</a:t>
            </a:r>
            <a:r>
              <a:rPr lang="en-US" sz="1300" dirty="0" smtClean="0">
                <a:latin typeface="Century" panose="020406040505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pPr algn="ctr"/>
            <a:r>
              <a:rPr lang="en-US" b="1" dirty="0" smtClean="0">
                <a:solidFill>
                  <a:schemeClr val="tx2">
                    <a:lumMod val="75000"/>
                  </a:schemeClr>
                </a:solidFill>
              </a:rPr>
              <a:t>POTENTIAL ASYLUM SCENARIOS</a:t>
            </a:r>
            <a:endParaRPr lang="en-US" b="1" dirty="0">
              <a:solidFill>
                <a:schemeClr val="tx2">
                  <a:lumMod val="75000"/>
                </a:schemeClr>
              </a:solidFill>
            </a:endParaRPr>
          </a:p>
        </p:txBody>
      </p:sp>
      <p:sp>
        <p:nvSpPr>
          <p:cNvPr id="3" name="Content Placeholder 2"/>
          <p:cNvSpPr>
            <a:spLocks noGrp="1"/>
          </p:cNvSpPr>
          <p:nvPr>
            <p:ph sz="quarter" idx="1"/>
          </p:nvPr>
        </p:nvSpPr>
        <p:spPr>
          <a:xfrm>
            <a:off x="1143000" y="1905000"/>
            <a:ext cx="7010400" cy="4495800"/>
          </a:xfrm>
        </p:spPr>
        <p:txBody>
          <a:bodyPr>
            <a:normAutofit/>
          </a:bodyPr>
          <a:lstStyle/>
          <a:p>
            <a:r>
              <a:rPr lang="en-US" sz="3600" dirty="0" smtClean="0"/>
              <a:t>Child slave scenario</a:t>
            </a:r>
          </a:p>
          <a:p>
            <a:pPr>
              <a:defRPr/>
            </a:pPr>
            <a:r>
              <a:rPr lang="en-US" sz="3600" dirty="0" smtClean="0"/>
              <a:t>Child abuse/domestic </a:t>
            </a:r>
            <a:r>
              <a:rPr lang="en-US" sz="3600" dirty="0"/>
              <a:t>v</a:t>
            </a:r>
            <a:r>
              <a:rPr lang="en-US" sz="3600" dirty="0" smtClean="0"/>
              <a:t>iolence</a:t>
            </a:r>
          </a:p>
          <a:p>
            <a:pPr>
              <a:defRPr/>
            </a:pPr>
            <a:r>
              <a:rPr lang="en-US" sz="3600" dirty="0" smtClean="0"/>
              <a:t>Own or imputed political activity</a:t>
            </a:r>
          </a:p>
          <a:p>
            <a:pPr>
              <a:defRPr/>
            </a:pPr>
            <a:r>
              <a:rPr lang="en-US" sz="3600" dirty="0" smtClean="0"/>
              <a:t>Gender/</a:t>
            </a:r>
            <a:r>
              <a:rPr lang="en-US" sz="3600" dirty="0" err="1" smtClean="0"/>
              <a:t>LGBT</a:t>
            </a:r>
            <a:r>
              <a:rPr lang="en-US" sz="3600" dirty="0" smtClean="0"/>
              <a:t> related persecution</a:t>
            </a:r>
          </a:p>
          <a:p>
            <a:pPr>
              <a:defRPr/>
            </a:pPr>
            <a:r>
              <a:rPr lang="en-US" sz="3600" dirty="0" smtClean="0"/>
              <a:t>Gang violence related persecution</a:t>
            </a:r>
          </a:p>
          <a:p>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ormAutofit/>
          </a:bodyPr>
          <a:lstStyle/>
          <a:p>
            <a:pPr algn="ctr"/>
            <a:r>
              <a:rPr lang="en-US" b="1" dirty="0" smtClean="0"/>
              <a:t>UAC ASYLUM</a:t>
            </a:r>
            <a:endParaRPr lang="en-US" b="1" dirty="0"/>
          </a:p>
        </p:txBody>
      </p:sp>
      <p:sp>
        <p:nvSpPr>
          <p:cNvPr id="3" name="Content Placeholder 2"/>
          <p:cNvSpPr>
            <a:spLocks noGrp="1"/>
          </p:cNvSpPr>
          <p:nvPr>
            <p:ph sz="quarter" idx="1"/>
          </p:nvPr>
        </p:nvSpPr>
        <p:spPr>
          <a:xfrm>
            <a:off x="609600" y="1981200"/>
            <a:ext cx="7924800" cy="4267200"/>
          </a:xfrm>
        </p:spPr>
        <p:txBody>
          <a:bodyPr>
            <a:normAutofit/>
          </a:bodyPr>
          <a:lstStyle/>
          <a:p>
            <a:pPr fontAlgn="t"/>
            <a:r>
              <a:rPr lang="en-US" sz="3200" dirty="0" smtClean="0"/>
              <a:t>Even if in removal proceedings, interview is at Asylum Office for a UAC (different from non-UAC)</a:t>
            </a:r>
          </a:p>
          <a:p>
            <a:pPr lvl="1"/>
            <a:r>
              <a:rPr lang="en-US" sz="2800" dirty="0" smtClean="0"/>
              <a:t>“Non adversarial” process</a:t>
            </a:r>
          </a:p>
          <a:p>
            <a:pPr lvl="1"/>
            <a:r>
              <a:rPr lang="en-US" sz="2800" dirty="0" smtClean="0"/>
              <a:t>If granted, no appeal</a:t>
            </a:r>
          </a:p>
          <a:p>
            <a:pPr lvl="1" fontAlgn="t"/>
            <a:r>
              <a:rPr lang="en-US" sz="2800" dirty="0" smtClean="0"/>
              <a:t>if not granted, “referred” to Immigration Judge and chance to renew claim</a:t>
            </a:r>
          </a:p>
          <a:p>
            <a:pPr fontAlgn="t"/>
            <a:r>
              <a:rPr lang="en-US" sz="3200" dirty="0" smtClean="0"/>
              <a:t>Exempt from 1-year time limit to file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Special Immigrant Juvenile Status</a:t>
            </a:r>
            <a:endParaRPr lang="en-US" dirty="0"/>
          </a:p>
        </p:txBody>
      </p:sp>
    </p:spTree>
    <p:extLst>
      <p:ext uri="{BB962C8B-B14F-4D97-AF65-F5344CB8AC3E}">
        <p14:creationId xmlns:p14="http://schemas.microsoft.com/office/powerpoint/2010/main" val="335884200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fontScale="90000"/>
          </a:bodyPr>
          <a:lstStyle/>
          <a:p>
            <a:pPr algn="ctr"/>
            <a:r>
              <a:rPr lang="en-US" b="1" dirty="0" smtClean="0"/>
              <a:t>ELEMENTS OF SPECIAL IMMIGRANT JUVENILE (</a:t>
            </a:r>
            <a:r>
              <a:rPr lang="en-US" b="1" dirty="0" err="1" smtClean="0"/>
              <a:t>SIJ</a:t>
            </a:r>
            <a:r>
              <a:rPr lang="en-US" b="1" dirty="0" smtClean="0"/>
              <a:t>) STATUS</a:t>
            </a:r>
            <a:endParaRPr lang="en-US" b="1" dirty="0"/>
          </a:p>
        </p:txBody>
      </p:sp>
      <p:sp>
        <p:nvSpPr>
          <p:cNvPr id="3" name="Content Placeholder 2"/>
          <p:cNvSpPr>
            <a:spLocks noGrp="1"/>
          </p:cNvSpPr>
          <p:nvPr>
            <p:ph sz="quarter" idx="1"/>
          </p:nvPr>
        </p:nvSpPr>
        <p:spPr>
          <a:xfrm>
            <a:off x="304800" y="1752600"/>
            <a:ext cx="8382000" cy="4572000"/>
          </a:xfrm>
          <a:ln w="6350">
            <a:noFill/>
          </a:ln>
        </p:spPr>
        <p:txBody>
          <a:bodyPr>
            <a:noAutofit/>
          </a:bodyPr>
          <a:lstStyle/>
          <a:p>
            <a:r>
              <a:rPr lang="en-US" sz="2800" dirty="0" err="1" smtClean="0"/>
              <a:t>U.S.C</a:t>
            </a:r>
            <a:r>
              <a:rPr lang="en-US" sz="2800" dirty="0"/>
              <a:t>.  § 1101(a)(27)(J), 8 CFR 204.11 </a:t>
            </a:r>
          </a:p>
          <a:p>
            <a:r>
              <a:rPr lang="en-US" sz="2800" dirty="0" smtClean="0"/>
              <a:t>Under 21; </a:t>
            </a:r>
          </a:p>
          <a:p>
            <a:r>
              <a:rPr lang="en-US" sz="2800" dirty="0" smtClean="0"/>
              <a:t>Unmarried;</a:t>
            </a:r>
          </a:p>
          <a:p>
            <a:r>
              <a:rPr lang="en-US" sz="2800" dirty="0" smtClean="0"/>
              <a:t>Dependent on “juvenile court” </a:t>
            </a:r>
            <a:r>
              <a:rPr lang="en-US" sz="2800" u="sng" dirty="0" smtClean="0"/>
              <a:t>OR</a:t>
            </a:r>
            <a:r>
              <a:rPr lang="en-US" sz="2800" dirty="0" smtClean="0"/>
              <a:t> placed in custody of an individual/entity by a “juvenile court”;</a:t>
            </a:r>
            <a:endParaRPr lang="en-US" sz="2800" dirty="0"/>
          </a:p>
          <a:p>
            <a:r>
              <a:rPr lang="en-US" sz="2800" dirty="0" smtClean="0"/>
              <a:t>Findings by a “juvenile court” that</a:t>
            </a:r>
          </a:p>
          <a:p>
            <a:pPr lvl="1"/>
            <a:r>
              <a:rPr lang="en-US" sz="2800" dirty="0" smtClean="0"/>
              <a:t>Child’s reunification with </a:t>
            </a:r>
            <a:r>
              <a:rPr lang="en-US" sz="2800" u="sng" dirty="0" smtClean="0"/>
              <a:t>one or both</a:t>
            </a:r>
            <a:r>
              <a:rPr lang="en-US" sz="2800" dirty="0" smtClean="0"/>
              <a:t> parents not viable due to abuse, abandonment, neglect or similar basis under TX law</a:t>
            </a:r>
          </a:p>
          <a:p>
            <a:pPr lvl="1"/>
            <a:r>
              <a:rPr lang="en-US" sz="2800" dirty="0" smtClean="0"/>
              <a:t>Not in child’s best interest to return to home country</a:t>
            </a:r>
          </a:p>
        </p:txBody>
      </p:sp>
    </p:spTree>
    <p:extLst>
      <p:ext uri="{BB962C8B-B14F-4D97-AF65-F5344CB8AC3E}">
        <p14:creationId xmlns:p14="http://schemas.microsoft.com/office/powerpoint/2010/main" val="2167381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pPr algn="ctr"/>
            <a:r>
              <a:rPr lang="en-US" b="1" dirty="0" smtClean="0"/>
              <a:t>COMMON </a:t>
            </a:r>
            <a:r>
              <a:rPr lang="en-US" b="1" dirty="0" err="1" smtClean="0"/>
              <a:t>SIJ</a:t>
            </a:r>
            <a:r>
              <a:rPr lang="en-US" b="1" dirty="0" smtClean="0"/>
              <a:t> SCENARIOS</a:t>
            </a:r>
            <a:endParaRPr lang="en-US" b="1" dirty="0"/>
          </a:p>
        </p:txBody>
      </p:sp>
      <p:sp>
        <p:nvSpPr>
          <p:cNvPr id="3" name="Content Placeholder 2"/>
          <p:cNvSpPr>
            <a:spLocks noGrp="1"/>
          </p:cNvSpPr>
          <p:nvPr>
            <p:ph sz="quarter" idx="1"/>
          </p:nvPr>
        </p:nvSpPr>
        <p:spPr>
          <a:xfrm>
            <a:off x="838200" y="1676400"/>
            <a:ext cx="7315200" cy="4382814"/>
          </a:xfrm>
        </p:spPr>
        <p:txBody>
          <a:bodyPr anchor="ctr">
            <a:normAutofit/>
          </a:bodyPr>
          <a:lstStyle/>
          <a:p>
            <a:pPr>
              <a:lnSpc>
                <a:spcPct val="110000"/>
              </a:lnSpc>
            </a:pPr>
            <a:r>
              <a:rPr lang="en-US" sz="3200" dirty="0" smtClean="0"/>
              <a:t>Physical abuse by a parent</a:t>
            </a:r>
          </a:p>
          <a:p>
            <a:pPr>
              <a:lnSpc>
                <a:spcPct val="110000"/>
              </a:lnSpc>
            </a:pPr>
            <a:r>
              <a:rPr lang="en-US" sz="3200" dirty="0" smtClean="0"/>
              <a:t>Verbal abuse by a parent</a:t>
            </a:r>
          </a:p>
          <a:p>
            <a:pPr>
              <a:lnSpc>
                <a:spcPct val="110000"/>
              </a:lnSpc>
            </a:pPr>
            <a:r>
              <a:rPr lang="en-US" sz="3200" dirty="0" smtClean="0"/>
              <a:t>Inaction by a parent, constituting neglect</a:t>
            </a:r>
          </a:p>
          <a:p>
            <a:pPr>
              <a:lnSpc>
                <a:spcPct val="110000"/>
              </a:lnSpc>
            </a:pPr>
            <a:r>
              <a:rPr lang="en-US" sz="3200" dirty="0" smtClean="0"/>
              <a:t>Lack of financial or emotional support</a:t>
            </a:r>
          </a:p>
          <a:p>
            <a:pPr>
              <a:lnSpc>
                <a:spcPct val="110000"/>
              </a:lnSpc>
            </a:pPr>
            <a:r>
              <a:rPr lang="en-US" sz="3200" dirty="0" smtClean="0"/>
              <a:t>Abandonment by a parent</a:t>
            </a:r>
          </a:p>
        </p:txBody>
      </p:sp>
    </p:spTree>
    <p:extLst>
      <p:ext uri="{BB962C8B-B14F-4D97-AF65-F5344CB8AC3E}">
        <p14:creationId xmlns:p14="http://schemas.microsoft.com/office/powerpoint/2010/main" val="117083225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80225513"/>
              </p:ext>
            </p:extLst>
          </p:nvPr>
        </p:nvGraphicFramePr>
        <p:xfrm>
          <a:off x="990600" y="1752600"/>
          <a:ext cx="7010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0" y="228600"/>
            <a:ext cx="9144000" cy="762000"/>
          </a:xfrm>
        </p:spPr>
        <p:txBody>
          <a:bodyPr>
            <a:normAutofit fontScale="90000"/>
          </a:bodyPr>
          <a:lstStyle/>
          <a:p>
            <a:pPr algn="ctr"/>
            <a:r>
              <a:rPr lang="en-US" b="1" dirty="0" smtClean="0"/>
              <a:t>3 STAGES FOR </a:t>
            </a:r>
            <a:r>
              <a:rPr lang="en-US" b="1" dirty="0" err="1" smtClean="0"/>
              <a:t>SIJ</a:t>
            </a:r>
            <a:r>
              <a:rPr lang="en-US" b="1" dirty="0" smtClean="0"/>
              <a:t> RELIEF FROM REMOVAL</a:t>
            </a:r>
            <a:endParaRPr lang="en-US" b="1" dirty="0"/>
          </a:p>
        </p:txBody>
      </p:sp>
      <p:sp>
        <p:nvSpPr>
          <p:cNvPr id="7" name="Slide Number Placeholder 6"/>
          <p:cNvSpPr>
            <a:spLocks noGrp="1"/>
          </p:cNvSpPr>
          <p:nvPr>
            <p:ph type="sldNum" sz="quarter" idx="12"/>
          </p:nvPr>
        </p:nvSpPr>
        <p:spPr/>
        <p:txBody>
          <a:bodyPr>
            <a:normAutofit fontScale="85000" lnSpcReduction="20000"/>
          </a:bodyPr>
          <a:lstStyle/>
          <a:p>
            <a:r>
              <a:rPr lang="en-US" dirty="0" smtClean="0"/>
              <a:t>	</a:t>
            </a:r>
            <a:endParaRPr lang="en-US" dirty="0"/>
          </a:p>
        </p:txBody>
      </p:sp>
    </p:spTree>
    <p:extLst>
      <p:ext uri="{BB962C8B-B14F-4D97-AF65-F5344CB8AC3E}">
        <p14:creationId xmlns:p14="http://schemas.microsoft.com/office/powerpoint/2010/main" val="297206862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fontScale="90000"/>
          </a:bodyPr>
          <a:lstStyle/>
          <a:p>
            <a:pPr algn="ctr"/>
            <a:r>
              <a:rPr lang="en-US" b="1" dirty="0" smtClean="0"/>
              <a:t>STATE COURT PREDICATE ORDER: </a:t>
            </a:r>
            <a:br>
              <a:rPr lang="en-US" b="1" dirty="0" smtClean="0"/>
            </a:br>
            <a:r>
              <a:rPr lang="en-US" b="1" dirty="0" smtClean="0"/>
              <a:t>STAGE 1</a:t>
            </a:r>
            <a:endParaRPr lang="en-US" b="1" dirty="0"/>
          </a:p>
        </p:txBody>
      </p:sp>
      <p:sp>
        <p:nvSpPr>
          <p:cNvPr id="7" name="Content Placeholder 6"/>
          <p:cNvSpPr>
            <a:spLocks noGrp="1"/>
          </p:cNvSpPr>
          <p:nvPr>
            <p:ph sz="quarter" idx="1"/>
          </p:nvPr>
        </p:nvSpPr>
        <p:spPr>
          <a:xfrm>
            <a:off x="0" y="1524000"/>
            <a:ext cx="4572000" cy="5334000"/>
          </a:xfrm>
          <a:ln>
            <a:solidFill>
              <a:schemeClr val="accent1">
                <a:lumMod val="75000"/>
              </a:schemeClr>
            </a:solidFill>
          </a:ln>
        </p:spPr>
        <p:txBody>
          <a:bodyPr>
            <a:normAutofit fontScale="92500"/>
          </a:bodyPr>
          <a:lstStyle/>
          <a:p>
            <a:pPr marL="320040" lvl="2" indent="-320040">
              <a:spcBef>
                <a:spcPts val="700"/>
              </a:spcBef>
              <a:buSzPct val="60000"/>
              <a:buFont typeface="Wingdings"/>
              <a:buChar char=""/>
            </a:pPr>
            <a:r>
              <a:rPr lang="en-US" sz="2400" dirty="0"/>
              <a:t>Crucial stage </a:t>
            </a:r>
          </a:p>
          <a:p>
            <a:r>
              <a:rPr lang="en-US" sz="2400" dirty="0" smtClean="0"/>
              <a:t>Sponsor or other responsible adult files petition in designated “juvenile” court.</a:t>
            </a:r>
            <a:endParaRPr lang="en-US" sz="2400" b="1" i="1" dirty="0" smtClean="0"/>
          </a:p>
          <a:p>
            <a:pPr marL="777240" lvl="3" indent="-320040">
              <a:spcBef>
                <a:spcPts val="700"/>
              </a:spcBef>
              <a:buSzPct val="60000"/>
              <a:buFont typeface="Wingdings"/>
              <a:buChar char=""/>
            </a:pPr>
            <a:r>
              <a:rPr lang="en-US" sz="2400" dirty="0" smtClean="0"/>
              <a:t>Texas Family Courts – Apply for a Suit Affecting the Parent Child Relationship (</a:t>
            </a:r>
            <a:r>
              <a:rPr lang="en-US" sz="2400" dirty="0" err="1" smtClean="0"/>
              <a:t>SAPCR</a:t>
            </a:r>
            <a:r>
              <a:rPr lang="en-US" sz="2400" dirty="0" smtClean="0"/>
              <a:t>)</a:t>
            </a:r>
          </a:p>
          <a:p>
            <a:pPr marL="777240" lvl="3" indent="-320040">
              <a:spcBef>
                <a:spcPts val="700"/>
              </a:spcBef>
              <a:buSzPct val="60000"/>
              <a:buFont typeface="Wingdings"/>
              <a:buChar char=""/>
            </a:pPr>
            <a:r>
              <a:rPr lang="en-US" sz="2400" dirty="0" smtClean="0"/>
              <a:t>Goal is to obtain conservatorship over the child and obtain best interest findings that support </a:t>
            </a:r>
            <a:r>
              <a:rPr lang="en-US" sz="2400" dirty="0" err="1" smtClean="0"/>
              <a:t>SIJ</a:t>
            </a:r>
            <a:r>
              <a:rPr lang="en-US" sz="2400" dirty="0" smtClean="0"/>
              <a:t> findings</a:t>
            </a:r>
          </a:p>
          <a:p>
            <a:pPr marL="777240" lvl="3" indent="-320040">
              <a:spcBef>
                <a:spcPts val="700"/>
              </a:spcBef>
              <a:buSzPct val="60000"/>
              <a:buFont typeface="Wingdings"/>
              <a:buChar char=""/>
            </a:pPr>
            <a:r>
              <a:rPr lang="en-US" sz="2400" dirty="0" smtClean="0"/>
              <a:t>Alternative Option of Declaratory Judgment (not recommended)</a:t>
            </a:r>
          </a:p>
          <a:p>
            <a:pPr marL="320040" lvl="2" indent="-320040">
              <a:spcBef>
                <a:spcPts val="700"/>
              </a:spcBef>
              <a:buSzPct val="60000"/>
              <a:buFont typeface="Wingdings"/>
              <a:buChar char=""/>
            </a:pPr>
            <a:endParaRPr lang="en-US" sz="1600" dirty="0">
              <a:latin typeface="Times New Roman" pitchFamily="18" charset="0"/>
              <a:cs typeface="Times New Roman" pitchFamily="18" charset="0"/>
            </a:endParaRPr>
          </a:p>
        </p:txBody>
      </p:sp>
      <p:sp>
        <p:nvSpPr>
          <p:cNvPr id="8" name="Content Placeholder 7"/>
          <p:cNvSpPr>
            <a:spLocks noGrp="1"/>
          </p:cNvSpPr>
          <p:nvPr>
            <p:ph sz="quarter" idx="2"/>
          </p:nvPr>
        </p:nvSpPr>
        <p:spPr>
          <a:xfrm>
            <a:off x="4572000" y="1524000"/>
            <a:ext cx="4572000" cy="5334000"/>
          </a:xfrm>
          <a:ln>
            <a:solidFill>
              <a:schemeClr val="accent1">
                <a:lumMod val="75000"/>
              </a:schemeClr>
            </a:solidFill>
          </a:ln>
        </p:spPr>
        <p:txBody>
          <a:bodyPr>
            <a:noAutofit/>
          </a:bodyPr>
          <a:lstStyle/>
          <a:p>
            <a:r>
              <a:rPr lang="en-US" sz="2200" dirty="0" smtClean="0"/>
              <a:t>Can encounter barriers </a:t>
            </a:r>
          </a:p>
          <a:p>
            <a:pPr lvl="1"/>
            <a:r>
              <a:rPr lang="en-US" sz="2200" dirty="0" smtClean="0"/>
              <a:t>Service issues</a:t>
            </a:r>
          </a:p>
          <a:p>
            <a:pPr lvl="1"/>
            <a:r>
              <a:rPr lang="en-US" sz="2200" dirty="0" smtClean="0"/>
              <a:t>Paternity issues</a:t>
            </a:r>
          </a:p>
          <a:p>
            <a:r>
              <a:rPr lang="en-US" sz="2200" dirty="0" smtClean="0"/>
              <a:t>Attorney must support findings by establishing facts through affidavits, potential briefs, eliciting testimony, and submitting other potential evidence</a:t>
            </a:r>
          </a:p>
          <a:p>
            <a:r>
              <a:rPr lang="en-US" sz="2200" dirty="0" smtClean="0"/>
              <a:t>Final order must be signed by judge prior to the child turning 18 (age of majority in Texas)</a:t>
            </a:r>
          </a:p>
        </p:txBody>
      </p:sp>
    </p:spTree>
    <p:extLst>
      <p:ext uri="{BB962C8B-B14F-4D97-AF65-F5344CB8AC3E}">
        <p14:creationId xmlns:p14="http://schemas.microsoft.com/office/powerpoint/2010/main" val="4215485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pPr algn="ctr"/>
            <a:r>
              <a:rPr lang="en-US" b="1" dirty="0" smtClean="0"/>
              <a:t>PETITIONING FOR </a:t>
            </a:r>
            <a:r>
              <a:rPr lang="en-US" b="1" dirty="0" err="1" smtClean="0"/>
              <a:t>SIJ</a:t>
            </a:r>
            <a:r>
              <a:rPr lang="en-US" b="1" dirty="0" smtClean="0"/>
              <a:t> STATUS</a:t>
            </a:r>
            <a:endParaRPr lang="en-US" b="1" dirty="0"/>
          </a:p>
        </p:txBody>
      </p:sp>
      <p:sp>
        <p:nvSpPr>
          <p:cNvPr id="4" name="Content Placeholder 3"/>
          <p:cNvSpPr>
            <a:spLocks noGrp="1"/>
          </p:cNvSpPr>
          <p:nvPr>
            <p:ph sz="quarter" idx="2"/>
          </p:nvPr>
        </p:nvSpPr>
        <p:spPr>
          <a:xfrm>
            <a:off x="0" y="1524000"/>
            <a:ext cx="4344988" cy="5334000"/>
          </a:xfrm>
          <a:ln>
            <a:solidFill>
              <a:schemeClr val="accent2">
                <a:lumMod val="75000"/>
              </a:schemeClr>
            </a:solidFill>
          </a:ln>
        </p:spPr>
        <p:txBody>
          <a:bodyPr>
            <a:normAutofit fontScale="70000" lnSpcReduction="20000"/>
          </a:bodyPr>
          <a:lstStyle/>
          <a:p>
            <a:pPr marL="0" indent="0" algn="ctr">
              <a:buNone/>
            </a:pPr>
            <a:r>
              <a:rPr lang="en-US" b="1" u="sng" dirty="0" smtClean="0"/>
              <a:t>Stage 2</a:t>
            </a:r>
            <a:r>
              <a:rPr lang="en-US" b="1" dirty="0" smtClean="0"/>
              <a:t>: </a:t>
            </a:r>
            <a:r>
              <a:rPr lang="en-US" b="1" dirty="0" err="1" smtClean="0"/>
              <a:t>SIJS</a:t>
            </a:r>
            <a:r>
              <a:rPr lang="en-US" b="1" dirty="0" smtClean="0"/>
              <a:t> Petition</a:t>
            </a:r>
          </a:p>
          <a:p>
            <a:r>
              <a:rPr lang="en-US" sz="2300" dirty="0" smtClean="0"/>
              <a:t>File Form I-360, Petition for Special Immigrant Juvenile Status by mail to USCIS </a:t>
            </a:r>
          </a:p>
          <a:p>
            <a:r>
              <a:rPr lang="en-US" sz="2300" dirty="0" smtClean="0"/>
              <a:t>Include Supporting Documents</a:t>
            </a:r>
          </a:p>
          <a:p>
            <a:pPr lvl="1"/>
            <a:r>
              <a:rPr lang="en-US" sz="2000" dirty="0" smtClean="0"/>
              <a:t>Cover Letter</a:t>
            </a:r>
          </a:p>
          <a:p>
            <a:pPr lvl="1"/>
            <a:r>
              <a:rPr lang="en-US" sz="2000" dirty="0" smtClean="0"/>
              <a:t>Form </a:t>
            </a:r>
            <a:r>
              <a:rPr lang="en-US" sz="2000" dirty="0"/>
              <a:t>G-28, Notice of Entry of Appearance as Attorney  </a:t>
            </a:r>
            <a:endParaRPr lang="en-US" sz="2000" dirty="0" smtClean="0"/>
          </a:p>
          <a:p>
            <a:pPr lvl="1"/>
            <a:r>
              <a:rPr lang="en-US" sz="2000" dirty="0" smtClean="0"/>
              <a:t>Certified Copy of State Court Predicate Order</a:t>
            </a:r>
          </a:p>
          <a:p>
            <a:pPr lvl="1"/>
            <a:r>
              <a:rPr lang="en-US" sz="2000" dirty="0" smtClean="0"/>
              <a:t>Birth Certificate with translation and certificate of translation</a:t>
            </a:r>
          </a:p>
          <a:p>
            <a:pPr lvl="1"/>
            <a:r>
              <a:rPr lang="en-US" sz="2000" dirty="0" smtClean="0"/>
              <a:t>ORR Verification of Release Form </a:t>
            </a:r>
            <a:endParaRPr lang="en-US" sz="2300" dirty="0" smtClean="0"/>
          </a:p>
          <a:p>
            <a:pPr lvl="1"/>
            <a:r>
              <a:rPr lang="en-US" sz="2000" dirty="0" smtClean="0"/>
              <a:t>No fee</a:t>
            </a:r>
            <a:endParaRPr lang="en-US" sz="2300" dirty="0" smtClean="0"/>
          </a:p>
          <a:p>
            <a:r>
              <a:rPr lang="en-US" sz="2300" dirty="0" smtClean="0"/>
              <a:t>No interview, unless special issues (would then take place in local field office)</a:t>
            </a:r>
          </a:p>
          <a:p>
            <a:r>
              <a:rPr lang="en-US" sz="2300" dirty="0" smtClean="0"/>
              <a:t>USCIS </a:t>
            </a:r>
            <a:r>
              <a:rPr lang="en-US" sz="2300" dirty="0"/>
              <a:t>must NOT </a:t>
            </a:r>
            <a:r>
              <a:rPr lang="en-US" sz="2300" dirty="0" err="1" smtClean="0"/>
              <a:t>redetermine</a:t>
            </a:r>
            <a:r>
              <a:rPr lang="en-US" sz="2300" dirty="0" smtClean="0"/>
              <a:t> state </a:t>
            </a:r>
            <a:r>
              <a:rPr lang="en-US" sz="2300" dirty="0"/>
              <a:t>court </a:t>
            </a:r>
            <a:r>
              <a:rPr lang="en-US" sz="2300" dirty="0" smtClean="0"/>
              <a:t>findings </a:t>
            </a:r>
          </a:p>
          <a:p>
            <a:r>
              <a:rPr lang="en-US" sz="2300" dirty="0" smtClean="0"/>
              <a:t>USCIS reviews petition for </a:t>
            </a:r>
            <a:r>
              <a:rPr lang="en-US" sz="2300" dirty="0"/>
              <a:t>good </a:t>
            </a:r>
            <a:r>
              <a:rPr lang="en-US" sz="2300" dirty="0" smtClean="0"/>
              <a:t>faith</a:t>
            </a:r>
          </a:p>
          <a:p>
            <a:r>
              <a:rPr lang="en-US" sz="2300" u="sng" dirty="0" smtClean="0"/>
              <a:t>Must</a:t>
            </a:r>
            <a:r>
              <a:rPr lang="en-US" sz="2300" dirty="0" smtClean="0"/>
              <a:t> be </a:t>
            </a:r>
            <a:r>
              <a:rPr lang="en-US" sz="2300" dirty="0"/>
              <a:t>filed before age </a:t>
            </a:r>
            <a:r>
              <a:rPr lang="en-US" sz="2300" dirty="0" smtClean="0"/>
              <a:t>21 (federal age of majority)</a:t>
            </a:r>
          </a:p>
        </p:txBody>
      </p:sp>
      <p:sp>
        <p:nvSpPr>
          <p:cNvPr id="7" name="Content Placeholder 6"/>
          <p:cNvSpPr>
            <a:spLocks noGrp="1"/>
          </p:cNvSpPr>
          <p:nvPr>
            <p:ph sz="quarter" idx="4"/>
          </p:nvPr>
        </p:nvSpPr>
        <p:spPr>
          <a:xfrm>
            <a:off x="4419600" y="1524000"/>
            <a:ext cx="4724400" cy="5334000"/>
          </a:xfrm>
          <a:ln>
            <a:solidFill>
              <a:schemeClr val="accent2">
                <a:lumMod val="75000"/>
              </a:schemeClr>
            </a:solidFill>
          </a:ln>
        </p:spPr>
        <p:txBody>
          <a:bodyPr>
            <a:normAutofit fontScale="25000" lnSpcReduction="20000"/>
          </a:bodyPr>
          <a:lstStyle/>
          <a:p>
            <a:pPr marL="0" indent="0" algn="ctr">
              <a:spcBef>
                <a:spcPts val="0"/>
              </a:spcBef>
              <a:buNone/>
            </a:pPr>
            <a:r>
              <a:rPr lang="en-US" sz="8000" b="1" u="sng" dirty="0" smtClean="0"/>
              <a:t>Stage 3</a:t>
            </a:r>
            <a:r>
              <a:rPr lang="en-US" sz="8000" b="1" dirty="0" smtClean="0"/>
              <a:t>: Lawful Permanent Residence</a:t>
            </a:r>
          </a:p>
          <a:p>
            <a:r>
              <a:rPr lang="en-US" sz="6400" dirty="0" smtClean="0"/>
              <a:t>File Form I-485, Application </a:t>
            </a:r>
            <a:r>
              <a:rPr lang="en-US" sz="6400" dirty="0"/>
              <a:t>for </a:t>
            </a:r>
            <a:r>
              <a:rPr lang="en-US" sz="6400" dirty="0" smtClean="0"/>
              <a:t>Adjustment of Status </a:t>
            </a:r>
            <a:r>
              <a:rPr lang="en-US" sz="6600" dirty="0"/>
              <a:t>by mail to USCIS </a:t>
            </a:r>
            <a:endParaRPr lang="en-US" sz="6600" dirty="0" smtClean="0"/>
          </a:p>
          <a:p>
            <a:r>
              <a:rPr lang="en-US" sz="6600" dirty="0" smtClean="0"/>
              <a:t>Include Supporting Documents</a:t>
            </a:r>
            <a:endParaRPr lang="en-US" sz="6400" dirty="0"/>
          </a:p>
          <a:p>
            <a:pPr lvl="1"/>
            <a:r>
              <a:rPr lang="en-US" sz="5600" dirty="0" smtClean="0"/>
              <a:t>Cover Letter</a:t>
            </a:r>
            <a:endParaRPr lang="en-US" sz="5600" dirty="0"/>
          </a:p>
          <a:p>
            <a:pPr lvl="1"/>
            <a:r>
              <a:rPr lang="en-US" sz="5600" dirty="0" smtClean="0"/>
              <a:t>Form </a:t>
            </a:r>
            <a:r>
              <a:rPr lang="en-US" sz="5600" dirty="0"/>
              <a:t>G-28, Notice of Entry of Appearance as Attorney  </a:t>
            </a:r>
            <a:endParaRPr lang="en-US" sz="5600" dirty="0" smtClean="0"/>
          </a:p>
          <a:p>
            <a:pPr lvl="1"/>
            <a:r>
              <a:rPr lang="en-US" sz="5600" dirty="0" err="1" smtClean="0"/>
              <a:t>SIJS</a:t>
            </a:r>
            <a:r>
              <a:rPr lang="en-US" sz="5600" dirty="0" smtClean="0"/>
              <a:t> Approval Notice</a:t>
            </a:r>
          </a:p>
          <a:p>
            <a:pPr lvl="1"/>
            <a:r>
              <a:rPr lang="en-US" sz="5600" dirty="0"/>
              <a:t>Birth Certificate with translation and certificate of translation</a:t>
            </a:r>
          </a:p>
          <a:p>
            <a:pPr lvl="1"/>
            <a:r>
              <a:rPr lang="en-US" sz="5600" dirty="0"/>
              <a:t>ORR Verification of Release Form </a:t>
            </a:r>
            <a:endParaRPr lang="en-US" sz="5600" dirty="0" smtClean="0"/>
          </a:p>
          <a:p>
            <a:pPr lvl="1"/>
            <a:r>
              <a:rPr lang="en-US" sz="5600" dirty="0" smtClean="0"/>
              <a:t>2 passport photos</a:t>
            </a:r>
            <a:endParaRPr lang="en-US" sz="5600" dirty="0"/>
          </a:p>
          <a:p>
            <a:pPr lvl="1"/>
            <a:r>
              <a:rPr lang="en-US" sz="5600" dirty="0" smtClean="0"/>
              <a:t>Fee </a:t>
            </a:r>
            <a:r>
              <a:rPr lang="en-US" sz="5600" dirty="0"/>
              <a:t>(currently $1070) -- unless waived</a:t>
            </a:r>
          </a:p>
          <a:p>
            <a:pPr lvl="1"/>
            <a:r>
              <a:rPr lang="en-US" sz="5600" dirty="0"/>
              <a:t>Medical exam (public health check for inadmissibility potential) </a:t>
            </a:r>
          </a:p>
          <a:p>
            <a:pPr lvl="1"/>
            <a:r>
              <a:rPr lang="en-US" sz="5600" dirty="0" smtClean="0"/>
              <a:t>Fingerprinting </a:t>
            </a:r>
            <a:r>
              <a:rPr lang="en-US" sz="5600" dirty="0"/>
              <a:t>(criminal background check</a:t>
            </a:r>
            <a:r>
              <a:rPr lang="en-US" sz="5600" dirty="0" smtClean="0"/>
              <a:t>) for inadmissibility potential</a:t>
            </a:r>
            <a:endParaRPr lang="en-US" sz="5600" dirty="0"/>
          </a:p>
          <a:p>
            <a:r>
              <a:rPr lang="en-US" sz="6400" dirty="0"/>
              <a:t>Selected grounds of “inadmissibility” are inapplicable to </a:t>
            </a:r>
            <a:r>
              <a:rPr lang="en-US" sz="6400" dirty="0" err="1"/>
              <a:t>SIJS</a:t>
            </a:r>
            <a:r>
              <a:rPr lang="en-US" sz="6400" dirty="0"/>
              <a:t> kids:  e.g., </a:t>
            </a:r>
            <a:r>
              <a:rPr lang="en-US" sz="6400" dirty="0" smtClean="0"/>
              <a:t>present without admission, </a:t>
            </a:r>
            <a:r>
              <a:rPr lang="en-US" sz="6400" dirty="0"/>
              <a:t>public charge, unauthorized </a:t>
            </a:r>
            <a:r>
              <a:rPr lang="en-US" sz="6400" dirty="0" smtClean="0"/>
              <a:t>work</a:t>
            </a:r>
          </a:p>
          <a:p>
            <a:r>
              <a:rPr lang="en-US" sz="6400" dirty="0" smtClean="0"/>
              <a:t>If </a:t>
            </a:r>
            <a:r>
              <a:rPr lang="en-US" sz="6400" dirty="0"/>
              <a:t>approved, child receives </a:t>
            </a:r>
            <a:r>
              <a:rPr lang="en-US" sz="6400" dirty="0" smtClean="0"/>
              <a:t>green card when visa is available</a:t>
            </a:r>
            <a:endParaRPr lang="en-US" sz="6400" dirty="0"/>
          </a:p>
        </p:txBody>
      </p:sp>
    </p:spTree>
    <p:extLst>
      <p:ext uri="{BB962C8B-B14F-4D97-AF65-F5344CB8AC3E}">
        <p14:creationId xmlns:p14="http://schemas.microsoft.com/office/powerpoint/2010/main" val="357473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4648200"/>
            <a:ext cx="7620000" cy="685800"/>
          </a:xfrm>
        </p:spPr>
        <p:txBody>
          <a:bodyPr>
            <a:noAutofit/>
          </a:bodyPr>
          <a:lstStyle/>
          <a:p>
            <a:pPr algn="ctr"/>
            <a:r>
              <a:rPr lang="en-US" sz="2600" dirty="0" smtClean="0"/>
              <a:t>T-Nonimmigrant and U-Nonimmigrant Visas, and VAWA</a:t>
            </a:r>
            <a:endParaRPr lang="en-US" sz="2600" dirty="0"/>
          </a:p>
        </p:txBody>
      </p:sp>
    </p:spTree>
    <p:extLst>
      <p:ext uri="{BB962C8B-B14F-4D97-AF65-F5344CB8AC3E}">
        <p14:creationId xmlns:p14="http://schemas.microsoft.com/office/powerpoint/2010/main" val="14409356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61061" y="1614506"/>
            <a:ext cx="7009003" cy="4570856"/>
          </a:xfrm>
          <a:prstGeom prst="rect">
            <a:avLst/>
          </a:prstGeom>
        </p:spPr>
        <p:txBody>
          <a:bodyPr wrap="square" lIns="150602" tIns="37650" rIns="75301" bIns="37650">
            <a:spAutoFit/>
          </a:bodyPr>
          <a:lstStyle/>
          <a:p>
            <a:pPr>
              <a:lnSpc>
                <a:spcPct val="115000"/>
              </a:lnSpc>
              <a:spcAft>
                <a:spcPts val="824"/>
              </a:spcAft>
            </a:pPr>
            <a:endParaRPr lang="en-US" sz="2500" b="1" spc="148" dirty="0">
              <a:solidFill>
                <a:schemeClr val="tx1">
                  <a:lumMod val="65000"/>
                  <a:lumOff val="35000"/>
                </a:schemeClr>
              </a:solidFill>
              <a:latin typeface="BrandonGrotesque" panose="020B0503020203060202" pitchFamily="34" charset="0"/>
              <a:ea typeface="Tahoma" panose="020B0604030504040204" pitchFamily="34" charset="0"/>
              <a:cs typeface="Tahoma" panose="020B0604030504040204" pitchFamily="34" charset="0"/>
            </a:endParaRPr>
          </a:p>
          <a:p>
            <a:pPr>
              <a:lnSpc>
                <a:spcPct val="115000"/>
              </a:lnSpc>
              <a:spcAft>
                <a:spcPts val="824"/>
              </a:spcAft>
            </a:pPr>
            <a:r>
              <a:rPr lang="en-US" sz="2500" b="1" spc="148" dirty="0">
                <a:solidFill>
                  <a:schemeClr val="tx1">
                    <a:lumMod val="75000"/>
                    <a:lumOff val="25000"/>
                  </a:schemeClr>
                </a:solidFill>
                <a:latin typeface="BrandonGrotesque" panose="020B0503020203060202" pitchFamily="34" charset="0"/>
                <a:ea typeface="Tahoma" panose="020B0604030504040204" pitchFamily="34" charset="0"/>
                <a:cs typeface="Tahoma" panose="020B0604030504040204" pitchFamily="34" charset="0"/>
              </a:rPr>
              <a:t>We provide lawyers to help them navigate the legal system </a:t>
            </a:r>
          </a:p>
          <a:p>
            <a:pPr>
              <a:lnSpc>
                <a:spcPct val="115000"/>
              </a:lnSpc>
              <a:spcAft>
                <a:spcPts val="824"/>
              </a:spcAft>
            </a:pPr>
            <a:endParaRPr lang="en-US" sz="2500" b="1" spc="148" dirty="0">
              <a:solidFill>
                <a:schemeClr val="tx1">
                  <a:lumMod val="75000"/>
                  <a:lumOff val="25000"/>
                </a:schemeClr>
              </a:solidFill>
              <a:latin typeface="BrandonGrotesque" panose="020B0503020203060202" pitchFamily="34" charset="0"/>
              <a:ea typeface="Tahoma" panose="020B0604030504040204" pitchFamily="34" charset="0"/>
              <a:cs typeface="Tahoma" panose="020B0604030504040204" pitchFamily="34" charset="0"/>
            </a:endParaRPr>
          </a:p>
          <a:p>
            <a:pPr>
              <a:lnSpc>
                <a:spcPct val="115000"/>
              </a:lnSpc>
              <a:spcAft>
                <a:spcPts val="824"/>
              </a:spcAft>
            </a:pPr>
            <a:r>
              <a:rPr lang="en-US" sz="2500" b="1" spc="148" dirty="0">
                <a:solidFill>
                  <a:schemeClr val="tx1">
                    <a:lumMod val="75000"/>
                    <a:lumOff val="25000"/>
                  </a:schemeClr>
                </a:solidFill>
                <a:latin typeface="BrandonGrotesque" panose="020B0503020203060202" pitchFamily="34" charset="0"/>
                <a:ea typeface="Tahoma" panose="020B0604030504040204" pitchFamily="34" charset="0"/>
                <a:cs typeface="Tahoma" panose="020B0604030504040204" pitchFamily="34" charset="0"/>
              </a:rPr>
              <a:t>We advocate for policies that protect the rights of these children </a:t>
            </a:r>
          </a:p>
          <a:p>
            <a:pPr>
              <a:lnSpc>
                <a:spcPct val="115000"/>
              </a:lnSpc>
              <a:spcAft>
                <a:spcPts val="824"/>
              </a:spcAft>
            </a:pPr>
            <a:endParaRPr lang="en-US" sz="2500" b="1" spc="148" dirty="0">
              <a:solidFill>
                <a:schemeClr val="tx1">
                  <a:lumMod val="75000"/>
                  <a:lumOff val="25000"/>
                </a:schemeClr>
              </a:solidFill>
              <a:latin typeface="BrandonGrotesque" panose="020B0503020203060202" pitchFamily="34" charset="0"/>
              <a:ea typeface="Tahoma" panose="020B0604030504040204" pitchFamily="34" charset="0"/>
              <a:cs typeface="Tahoma" panose="020B0604030504040204" pitchFamily="34" charset="0"/>
            </a:endParaRPr>
          </a:p>
          <a:p>
            <a:pPr>
              <a:lnSpc>
                <a:spcPct val="115000"/>
              </a:lnSpc>
              <a:spcAft>
                <a:spcPts val="824"/>
              </a:spcAft>
            </a:pPr>
            <a:r>
              <a:rPr lang="en-US" sz="2500" b="1" spc="148" dirty="0">
                <a:solidFill>
                  <a:schemeClr val="tx1">
                    <a:lumMod val="75000"/>
                    <a:lumOff val="25000"/>
                  </a:schemeClr>
                </a:solidFill>
                <a:latin typeface="BrandonGrotesque" panose="020B0503020203060202" pitchFamily="34" charset="0"/>
                <a:ea typeface="Tahoma" panose="020B0604030504040204" pitchFamily="34" charset="0"/>
                <a:cs typeface="Tahoma" panose="020B0604030504040204" pitchFamily="34" charset="0"/>
              </a:rPr>
              <a:t>If a child cannot stay in the US, we help them to return safely to their homes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57" y="1371600"/>
            <a:ext cx="1625283" cy="162528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56" y="2972993"/>
            <a:ext cx="1853883" cy="185388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057" y="4800600"/>
            <a:ext cx="1803163" cy="1803163"/>
          </a:xfrm>
          <a:prstGeom prst="rect">
            <a:avLst/>
          </a:prstGeom>
        </p:spPr>
      </p:pic>
      <p:pic>
        <p:nvPicPr>
          <p:cNvPr id="9" name="Picture 2" descr="C:\Users\KIND\Desktop\KIND LOGOFINA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0"/>
            <a:ext cx="2945715" cy="126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87001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990600"/>
          </a:xfrm>
        </p:spPr>
        <p:txBody>
          <a:bodyPr>
            <a:normAutofit/>
          </a:bodyPr>
          <a:lstStyle/>
          <a:p>
            <a:pPr algn="ctr" fontAlgn="auto">
              <a:spcAft>
                <a:spcPts val="0"/>
              </a:spcAft>
              <a:defRPr/>
            </a:pPr>
            <a:r>
              <a:rPr lang="en-US" b="1" dirty="0" smtClean="0"/>
              <a:t>T, U, and VAWA</a:t>
            </a:r>
            <a:endParaRPr lang="en-US" b="1" dirty="0"/>
          </a:p>
        </p:txBody>
      </p:sp>
      <p:sp>
        <p:nvSpPr>
          <p:cNvPr id="3" name="Content Placeholder 2"/>
          <p:cNvSpPr>
            <a:spLocks noGrp="1"/>
          </p:cNvSpPr>
          <p:nvPr>
            <p:ph sz="quarter" idx="1"/>
          </p:nvPr>
        </p:nvSpPr>
        <p:spPr>
          <a:xfrm>
            <a:off x="0" y="1524000"/>
            <a:ext cx="9296400" cy="5334000"/>
          </a:xfrm>
        </p:spPr>
        <p:txBody>
          <a:bodyPr rtlCol="0">
            <a:noAutofit/>
          </a:bodyPr>
          <a:lstStyle/>
          <a:p>
            <a:r>
              <a:rPr lang="en-US" sz="1600" b="1" dirty="0" smtClean="0"/>
              <a:t>U-Visa</a:t>
            </a:r>
            <a:endParaRPr lang="en-US" sz="1600" dirty="0"/>
          </a:p>
          <a:p>
            <a:pPr lvl="1"/>
            <a:r>
              <a:rPr lang="en-US" sz="1600" dirty="0" smtClean="0"/>
              <a:t>For victims of serious crimes within the U.S. (e.g., rape, kidnapping, felonious assault) </a:t>
            </a:r>
          </a:p>
          <a:p>
            <a:pPr lvl="1"/>
            <a:r>
              <a:rPr lang="en-US" sz="1600" dirty="0" smtClean="0"/>
              <a:t>Must show helpful to criminal investigation and/or prosecution and obtain law enforcement certification</a:t>
            </a:r>
          </a:p>
          <a:p>
            <a:pPr lvl="1"/>
            <a:r>
              <a:rPr lang="en-US" sz="1600" dirty="0" smtClean="0"/>
              <a:t>Child can be direct or indirect victim and also derivative of immediate relative victim</a:t>
            </a:r>
          </a:p>
          <a:p>
            <a:r>
              <a:rPr lang="en-US" sz="1600" b="1" dirty="0" smtClean="0"/>
              <a:t>T-Visa</a:t>
            </a:r>
            <a:endParaRPr lang="en-US" sz="1600" b="1" dirty="0"/>
          </a:p>
          <a:p>
            <a:pPr lvl="1"/>
            <a:r>
              <a:rPr lang="en-US" sz="1600" dirty="0" smtClean="0"/>
              <a:t>For persons physically present in the U.S. on account of severe sex or labor trafficking</a:t>
            </a:r>
          </a:p>
          <a:p>
            <a:pPr lvl="1"/>
            <a:r>
              <a:rPr lang="en-US" sz="1600" dirty="0" smtClean="0"/>
              <a:t>Complied </a:t>
            </a:r>
            <a:r>
              <a:rPr lang="en-US" sz="1600" dirty="0"/>
              <a:t>with reasonable requests from a law enforcement agency in the investigation and/or prosecution of the crimes </a:t>
            </a:r>
            <a:r>
              <a:rPr lang="en-US" sz="1600" dirty="0" smtClean="0"/>
              <a:t>-- children </a:t>
            </a:r>
            <a:r>
              <a:rPr lang="en-US" sz="1600" dirty="0"/>
              <a:t>under the age of 16 do</a:t>
            </a:r>
            <a:r>
              <a:rPr lang="en-US" sz="1600" i="1" dirty="0"/>
              <a:t> not </a:t>
            </a:r>
            <a:r>
              <a:rPr lang="en-US" sz="1600" dirty="0"/>
              <a:t>need to show helpfulness to law enforcement </a:t>
            </a:r>
            <a:endParaRPr lang="en-US" sz="1600" dirty="0" smtClean="0"/>
          </a:p>
          <a:p>
            <a:pPr lvl="1"/>
            <a:r>
              <a:rPr lang="en-US" sz="1600" dirty="0" smtClean="0"/>
              <a:t>Would </a:t>
            </a:r>
            <a:r>
              <a:rPr lang="en-US" sz="1600" dirty="0"/>
              <a:t>suffer extreme hardship involving unusual and severe harm upon </a:t>
            </a:r>
            <a:r>
              <a:rPr lang="en-US" sz="1600" dirty="0" smtClean="0"/>
              <a:t>removal</a:t>
            </a:r>
          </a:p>
          <a:p>
            <a:pPr lvl="1"/>
            <a:r>
              <a:rPr lang="en-US" sz="1600" dirty="0" smtClean="0"/>
              <a:t>Certification by law enforcement not required </a:t>
            </a:r>
          </a:p>
          <a:p>
            <a:r>
              <a:rPr lang="en-US" sz="1600" b="1" dirty="0" smtClean="0"/>
              <a:t>VAWA</a:t>
            </a:r>
          </a:p>
          <a:p>
            <a:pPr lvl="1"/>
            <a:r>
              <a:rPr lang="en-US" sz="1600" dirty="0"/>
              <a:t>Child must </a:t>
            </a:r>
            <a:r>
              <a:rPr lang="en-US" sz="1600" dirty="0" smtClean="0"/>
              <a:t>have </a:t>
            </a:r>
            <a:r>
              <a:rPr lang="en-US" sz="1600" dirty="0"/>
              <a:t>a qualifying relationship with </a:t>
            </a:r>
            <a:r>
              <a:rPr lang="en-US" sz="1600" dirty="0" smtClean="0"/>
              <a:t>a </a:t>
            </a:r>
            <a:r>
              <a:rPr lang="en-US" sz="1600" dirty="0"/>
              <a:t>USC/</a:t>
            </a:r>
            <a:r>
              <a:rPr lang="en-US" sz="1600" dirty="0" err="1"/>
              <a:t>LPR</a:t>
            </a:r>
            <a:r>
              <a:rPr lang="en-US" sz="1600" dirty="0"/>
              <a:t> </a:t>
            </a:r>
            <a:r>
              <a:rPr lang="en-US" sz="1600" dirty="0" smtClean="0"/>
              <a:t>parent, step-parent, or adopted parent who was severely abusive towards the child (show extreme cruelty)</a:t>
            </a:r>
          </a:p>
          <a:p>
            <a:pPr lvl="1"/>
            <a:r>
              <a:rPr lang="en-US" sz="1600" dirty="0" smtClean="0"/>
              <a:t>Parents </a:t>
            </a:r>
            <a:r>
              <a:rPr lang="en-US" sz="1600" dirty="0"/>
              <a:t>must have married before child turned </a:t>
            </a:r>
            <a:r>
              <a:rPr lang="en-US" sz="1600" dirty="0" smtClean="0"/>
              <a:t>18; adopted </a:t>
            </a:r>
            <a:r>
              <a:rPr lang="en-US" sz="1600" dirty="0"/>
              <a:t>parent </a:t>
            </a:r>
            <a:r>
              <a:rPr lang="en-US" sz="1600" dirty="0" smtClean="0"/>
              <a:t>must have adopted child before 16 </a:t>
            </a:r>
          </a:p>
          <a:p>
            <a:pPr lvl="1"/>
            <a:r>
              <a:rPr lang="en-US" sz="1600" dirty="0" smtClean="0"/>
              <a:t>Child </a:t>
            </a:r>
            <a:r>
              <a:rPr lang="en-US" sz="1600" dirty="0"/>
              <a:t>must have resided with the abusive parent </a:t>
            </a:r>
            <a:endParaRPr lang="en-US" sz="1600" dirty="0" smtClean="0"/>
          </a:p>
          <a:p>
            <a:pPr lvl="1"/>
            <a:r>
              <a:rPr lang="en-US" sz="1600" dirty="0"/>
              <a:t>C</a:t>
            </a:r>
            <a:r>
              <a:rPr lang="en-US" sz="1600" dirty="0" smtClean="0"/>
              <a:t>hild </a:t>
            </a:r>
            <a:r>
              <a:rPr lang="en-US" sz="1600" dirty="0"/>
              <a:t>must show they are a person of good moral character </a:t>
            </a:r>
            <a:r>
              <a:rPr lang="en-US" sz="1600" dirty="0" smtClean="0"/>
              <a:t>(assumed </a:t>
            </a:r>
            <a:r>
              <a:rPr lang="en-US" sz="1600" dirty="0"/>
              <a:t>if under </a:t>
            </a:r>
            <a:r>
              <a:rPr lang="en-US" sz="1600" dirty="0" smtClean="0"/>
              <a:t>14)</a:t>
            </a:r>
            <a:endParaRPr lang="en-US" sz="1600"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 I WORK WITH A CHILD CLIENT?</a:t>
            </a:r>
            <a:endParaRPr lang="en-US" dirty="0"/>
          </a:p>
        </p:txBody>
      </p:sp>
      <p:sp>
        <p:nvSpPr>
          <p:cNvPr id="8" name="Slide Number Placeholder 7"/>
          <p:cNvSpPr>
            <a:spLocks noGrp="1"/>
          </p:cNvSpPr>
          <p:nvPr>
            <p:ph type="sldNum" sz="quarter" idx="11"/>
          </p:nvPr>
        </p:nvSpPr>
        <p:spPr/>
        <p:txBody>
          <a:bodyPr/>
          <a:lstStyle/>
          <a:p>
            <a:r>
              <a:rPr lang="en-US" dirty="0" smtClean="0"/>
              <a:t>	</a:t>
            </a:r>
            <a:endParaRPr lang="en-US" dirty="0"/>
          </a:p>
        </p:txBody>
      </p:sp>
      <p:pic>
        <p:nvPicPr>
          <p:cNvPr id="9" name="Picture 2" descr="S:\Shared Folders\Houston\Recruitment and Outreach\Houston Office Photos &amp; Video\Carolina and ~Li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578785"/>
            <a:ext cx="3352800" cy="399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25387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normAutofit/>
          </a:bodyPr>
          <a:lstStyle/>
          <a:p>
            <a:pPr algn="ctr"/>
            <a:r>
              <a:rPr lang="en-US" b="1" dirty="0" smtClean="0"/>
              <a:t>BUILD A RELATIONSHIP OF TRUST</a:t>
            </a:r>
            <a:endParaRPr lang="en-US" b="1" dirty="0"/>
          </a:p>
        </p:txBody>
      </p:sp>
      <p:sp>
        <p:nvSpPr>
          <p:cNvPr id="3" name="Content Placeholder 2"/>
          <p:cNvSpPr>
            <a:spLocks noGrp="1"/>
          </p:cNvSpPr>
          <p:nvPr>
            <p:ph sz="quarter" idx="1"/>
          </p:nvPr>
        </p:nvSpPr>
        <p:spPr>
          <a:xfrm>
            <a:off x="0" y="1524000"/>
            <a:ext cx="9144000" cy="5181600"/>
          </a:xfrm>
        </p:spPr>
        <p:txBody>
          <a:bodyPr>
            <a:noAutofit/>
          </a:bodyPr>
          <a:lstStyle/>
          <a:p>
            <a:r>
              <a:rPr lang="en-US" sz="2400" dirty="0" smtClean="0"/>
              <a:t>Explain that your role as the </a:t>
            </a:r>
            <a:r>
              <a:rPr lang="en-US" sz="2400" u="sng" dirty="0" smtClean="0"/>
              <a:t>child’s</a:t>
            </a:r>
            <a:r>
              <a:rPr lang="en-US" sz="2400" dirty="0" smtClean="0"/>
              <a:t> attorney is to express and advocate for client’s interests and wishes</a:t>
            </a:r>
          </a:p>
          <a:p>
            <a:r>
              <a:rPr lang="en-US" sz="2400" dirty="0" smtClean="0"/>
              <a:t>Meet privately with the child and establish direct communication</a:t>
            </a:r>
          </a:p>
          <a:p>
            <a:r>
              <a:rPr lang="en-US" sz="2400" dirty="0" smtClean="0"/>
              <a:t>Explain the process to the child’s reasonable understanding </a:t>
            </a:r>
          </a:p>
          <a:p>
            <a:r>
              <a:rPr lang="en-US" sz="2400" dirty="0" smtClean="0"/>
              <a:t>Help your client understand privilege and confidentiality</a:t>
            </a:r>
          </a:p>
          <a:p>
            <a:r>
              <a:rPr lang="en-US" sz="2400" dirty="0" smtClean="0"/>
              <a:t>Build trust – Help your client understand that the two of you are part of a team</a:t>
            </a:r>
          </a:p>
          <a:p>
            <a:r>
              <a:rPr lang="en-US" sz="2400" dirty="0" smtClean="0"/>
              <a:t>Understand that your client</a:t>
            </a:r>
          </a:p>
          <a:p>
            <a:pPr lvl="1"/>
            <a:r>
              <a:rPr lang="en-US" sz="2200" dirty="0" smtClean="0"/>
              <a:t>may </a:t>
            </a:r>
            <a:r>
              <a:rPr lang="en-US" sz="2200" dirty="0"/>
              <a:t>be </a:t>
            </a:r>
            <a:r>
              <a:rPr lang="en-US" sz="2200" dirty="0" smtClean="0"/>
              <a:t>reliving </a:t>
            </a:r>
            <a:r>
              <a:rPr lang="en-US" sz="2200" dirty="0"/>
              <a:t>trauma while disclosing facts</a:t>
            </a:r>
          </a:p>
          <a:p>
            <a:pPr lvl="1"/>
            <a:r>
              <a:rPr lang="en-US" sz="2200" dirty="0" smtClean="0"/>
              <a:t>may </a:t>
            </a:r>
            <a:r>
              <a:rPr lang="en-US" sz="2200" dirty="0"/>
              <a:t>not be an accurate reporter of dates, duration, frequency, proper names, etc. </a:t>
            </a:r>
            <a:r>
              <a:rPr lang="en-US" sz="2200" dirty="0" smtClean="0"/>
              <a:t>(Try asking questions in multiple ways; create timelines</a:t>
            </a:r>
            <a:r>
              <a:rPr lang="en-US" sz="2200" dirty="0"/>
              <a:t>, diagrams, etc. as </a:t>
            </a:r>
            <a:r>
              <a:rPr lang="en-US" sz="2200" dirty="0" smtClean="0"/>
              <a:t>aids)</a:t>
            </a:r>
            <a:endParaRPr lang="en-US" sz="2200" dirty="0"/>
          </a:p>
          <a:p>
            <a:pPr lvl="1"/>
            <a:r>
              <a:rPr lang="en-US" sz="2200" dirty="0" smtClean="0"/>
              <a:t>may </a:t>
            </a:r>
            <a:r>
              <a:rPr lang="en-US" sz="2200" dirty="0"/>
              <a:t>define normalcy by his own </a:t>
            </a:r>
            <a:r>
              <a:rPr lang="en-US" sz="2200" dirty="0" smtClean="0"/>
              <a:t>experience</a:t>
            </a:r>
            <a:endParaRPr lang="en-US" sz="2200" dirty="0"/>
          </a:p>
        </p:txBody>
      </p:sp>
    </p:spTree>
    <p:extLst>
      <p:ext uri="{BB962C8B-B14F-4D97-AF65-F5344CB8AC3E}">
        <p14:creationId xmlns:p14="http://schemas.microsoft.com/office/powerpoint/2010/main" val="143995096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pPr algn="ctr"/>
            <a:r>
              <a:rPr lang="en-US" b="1" dirty="0" smtClean="0"/>
              <a:t>PREPARE CHILD FOR COURT AND USCIS</a:t>
            </a:r>
            <a:endParaRPr lang="en-US" b="1" dirty="0"/>
          </a:p>
        </p:txBody>
      </p:sp>
      <p:sp>
        <p:nvSpPr>
          <p:cNvPr id="3" name="Content Placeholder 2"/>
          <p:cNvSpPr>
            <a:spLocks noGrp="1"/>
          </p:cNvSpPr>
          <p:nvPr>
            <p:ph sz="quarter" idx="1"/>
          </p:nvPr>
        </p:nvSpPr>
        <p:spPr>
          <a:xfrm>
            <a:off x="609600" y="1752600"/>
            <a:ext cx="8153400" cy="4724400"/>
          </a:xfrm>
        </p:spPr>
        <p:txBody>
          <a:bodyPr>
            <a:noAutofit/>
          </a:bodyPr>
          <a:lstStyle/>
          <a:p>
            <a:pPr>
              <a:spcBef>
                <a:spcPts val="0"/>
              </a:spcBef>
            </a:pPr>
            <a:r>
              <a:rPr lang="en-US" sz="2800" dirty="0" smtClean="0"/>
              <a:t>Help child understand roles: judge, ICE attorney, child, counsel, interpreter</a:t>
            </a:r>
          </a:p>
          <a:p>
            <a:pPr>
              <a:spcBef>
                <a:spcPts val="0"/>
              </a:spcBef>
            </a:pPr>
            <a:r>
              <a:rPr lang="en-US" sz="2800" dirty="0" smtClean="0"/>
              <a:t>Elicit </a:t>
            </a:r>
            <a:r>
              <a:rPr lang="en-US" sz="2800" dirty="0"/>
              <a:t>facts &amp; descriptive details, rather than conclusions</a:t>
            </a:r>
          </a:p>
          <a:p>
            <a:pPr>
              <a:spcBef>
                <a:spcPts val="0"/>
              </a:spcBef>
            </a:pPr>
            <a:r>
              <a:rPr lang="en-US" sz="2800" dirty="0" smtClean="0"/>
              <a:t>It’s okay for the child to say, “I don’t know,” “I don’t remember,” “I don’t understand”</a:t>
            </a:r>
          </a:p>
          <a:p>
            <a:pPr>
              <a:spcBef>
                <a:spcPts val="0"/>
              </a:spcBef>
            </a:pPr>
            <a:r>
              <a:rPr lang="en-US" sz="2800" dirty="0" smtClean="0"/>
              <a:t>Prepare child for Direct and Cross examination: elicit information in a variety of ways</a:t>
            </a:r>
          </a:p>
          <a:p>
            <a:pPr>
              <a:spcBef>
                <a:spcPts val="0"/>
              </a:spcBef>
            </a:pPr>
            <a:r>
              <a:rPr lang="en-US" sz="2800" dirty="0" smtClean="0"/>
              <a:t>Practice at least one full mock hearing with child before an individual hearing and/or asylum interview</a:t>
            </a:r>
          </a:p>
        </p:txBody>
      </p:sp>
    </p:spTree>
    <p:extLst>
      <p:ext uri="{BB962C8B-B14F-4D97-AF65-F5344CB8AC3E}">
        <p14:creationId xmlns:p14="http://schemas.microsoft.com/office/powerpoint/2010/main" val="169806097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KIND\AppData\Local\Microsoft\Windows\Temporary Internet Files\Content.IE5\FD5XRDH5\MP900402051[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3456834" y="3616881"/>
            <a:ext cx="2744272" cy="3241120"/>
          </a:xfrm>
          <a:prstGeom prst="rect">
            <a:avLst/>
          </a:prstGeom>
          <a:noFill/>
        </p:spPr>
      </p:pic>
      <p:sp>
        <p:nvSpPr>
          <p:cNvPr id="2" name="Title 1"/>
          <p:cNvSpPr>
            <a:spLocks noGrp="1"/>
          </p:cNvSpPr>
          <p:nvPr>
            <p:ph type="title"/>
          </p:nvPr>
        </p:nvSpPr>
        <p:spPr>
          <a:xfrm>
            <a:off x="0" y="228600"/>
            <a:ext cx="9144000" cy="990600"/>
          </a:xfrm>
        </p:spPr>
        <p:txBody>
          <a:bodyPr>
            <a:normAutofit fontScale="90000"/>
          </a:bodyPr>
          <a:lstStyle/>
          <a:p>
            <a:pPr algn="ctr"/>
            <a:r>
              <a:rPr lang="en-US" b="1" dirty="0" smtClean="0"/>
              <a:t>BENEFITS OF PRO BONO REPRESENTATION</a:t>
            </a:r>
            <a:endParaRPr lang="en-US" b="1" dirty="0"/>
          </a:p>
        </p:txBody>
      </p:sp>
      <p:sp>
        <p:nvSpPr>
          <p:cNvPr id="12" name="TextBox 11"/>
          <p:cNvSpPr txBox="1"/>
          <p:nvPr/>
        </p:nvSpPr>
        <p:spPr>
          <a:xfrm>
            <a:off x="0" y="1524000"/>
            <a:ext cx="9144000" cy="2092881"/>
          </a:xfrm>
          <a:prstGeom prst="rect">
            <a:avLst/>
          </a:prstGeom>
          <a:solidFill>
            <a:schemeClr val="bg2">
              <a:alpha val="67000"/>
            </a:schemeClr>
          </a:solidFill>
        </p:spPr>
        <p:txBody>
          <a:bodyPr wrap="square" rtlCol="0">
            <a:spAutoFit/>
          </a:bodyPr>
          <a:lstStyle/>
          <a:p>
            <a:pPr marL="320040" lvl="0" indent="-320040">
              <a:buClr>
                <a:srgbClr val="DD8047"/>
              </a:buClr>
              <a:buSzPct val="60000"/>
              <a:buFont typeface="Wingdings"/>
              <a:buChar char=""/>
            </a:pPr>
            <a:r>
              <a:rPr lang="en-US" sz="2600" dirty="0" smtClean="0"/>
              <a:t>Rewarding work with tangible impact!</a:t>
            </a:r>
          </a:p>
          <a:p>
            <a:pPr marL="320040" lvl="0" indent="-320040">
              <a:buClr>
                <a:srgbClr val="DD8047"/>
              </a:buClr>
              <a:buSzPct val="60000"/>
              <a:buFont typeface="Wingdings"/>
              <a:buChar char=""/>
            </a:pPr>
            <a:r>
              <a:rPr lang="en-US" sz="2600" dirty="0" smtClean="0"/>
              <a:t>Enhance legal skills of persuasion, witness prep, direct exam, and more!</a:t>
            </a:r>
          </a:p>
          <a:p>
            <a:pPr marL="320040" lvl="0" indent="-320040">
              <a:buClr>
                <a:srgbClr val="DD8047"/>
              </a:buClr>
              <a:buSzPct val="60000"/>
              <a:buFont typeface="Wingdings"/>
              <a:buChar char=""/>
            </a:pPr>
            <a:r>
              <a:rPr lang="en-US" sz="2600" dirty="0" smtClean="0"/>
              <a:t>Mentorship, guidance and resources provided by KIND at each step!</a:t>
            </a:r>
          </a:p>
        </p:txBody>
      </p:sp>
      <p:pic>
        <p:nvPicPr>
          <p:cNvPr id="1026" name="Picture 2" descr="C:\Users\KIND\ShareFile\Shared Folders\Communications\Photos\M'soft-client LA 111709\IMG_6318.jpg"/>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87166" y="3616881"/>
            <a:ext cx="3456834" cy="3241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IND\ShareFile\Shared Folders\Communications\Photos\NY Photo Shoot\Original- High Res\1501 EUA NY NYC NGO KIND  066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616881"/>
            <a:ext cx="3456834" cy="324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32360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itle 1"/>
          <p:cNvSpPr>
            <a:spLocks noGrp="1"/>
          </p:cNvSpPr>
          <p:nvPr>
            <p:ph type="title"/>
          </p:nvPr>
        </p:nvSpPr>
        <p:spPr>
          <a:xfrm>
            <a:off x="0" y="273050"/>
            <a:ext cx="9144000" cy="793750"/>
          </a:xfrm>
        </p:spPr>
        <p:txBody>
          <a:bodyPr>
            <a:normAutofit fontScale="90000"/>
          </a:bodyPr>
          <a:lstStyle/>
          <a:p>
            <a:pPr algn="ctr"/>
            <a:r>
              <a:rPr lang="en-US" b="1" dirty="0"/>
              <a:t>BENEFITS OF PRO BONO REPRESENTATION</a:t>
            </a:r>
            <a:endParaRPr lang="en-US" altLang="en-US" dirty="0" smtClean="0"/>
          </a:p>
        </p:txBody>
      </p:sp>
      <p:sp>
        <p:nvSpPr>
          <p:cNvPr id="7" name="Text Placeholder 6"/>
          <p:cNvSpPr>
            <a:spLocks noGrp="1"/>
          </p:cNvSpPr>
          <p:nvPr>
            <p:ph type="body" idx="2"/>
          </p:nvPr>
        </p:nvSpPr>
        <p:spPr>
          <a:xfrm>
            <a:off x="609600" y="1600200"/>
            <a:ext cx="2514600" cy="4800600"/>
          </a:xfrm>
          <a:solidFill>
            <a:schemeClr val="accent1">
              <a:lumMod val="20000"/>
              <a:lumOff val="80000"/>
            </a:schemeClr>
          </a:solidFill>
        </p:spPr>
        <p:txBody>
          <a:bodyPr>
            <a:noAutofit/>
          </a:bodyPr>
          <a:lstStyle/>
          <a:p>
            <a:pPr eaLnBrk="1" fontAlgn="auto" hangingPunct="1">
              <a:buFont typeface="Wingdings"/>
              <a:buNone/>
              <a:defRPr/>
            </a:pPr>
            <a:r>
              <a:rPr lang="en-US" sz="2000" b="1" dirty="0" smtClean="0">
                <a:solidFill>
                  <a:schemeClr val="tx1"/>
                </a:solidFill>
                <a:latin typeface="Tw Cen MT (Body)"/>
              </a:rPr>
              <a:t>70% of UAC lack representation</a:t>
            </a:r>
          </a:p>
          <a:p>
            <a:pPr eaLnBrk="1" fontAlgn="auto" hangingPunct="1">
              <a:buFont typeface="Wingdings"/>
              <a:buNone/>
              <a:defRPr/>
            </a:pPr>
            <a:r>
              <a:rPr lang="en-US" sz="2000" b="1" dirty="0" smtClean="0">
                <a:solidFill>
                  <a:schemeClr val="tx1"/>
                </a:solidFill>
                <a:latin typeface="Tw Cen MT (Body)"/>
              </a:rPr>
              <a:t>Only 15% </a:t>
            </a:r>
            <a:r>
              <a:rPr lang="en-US" sz="2000" dirty="0" smtClean="0">
                <a:solidFill>
                  <a:schemeClr val="tx1"/>
                </a:solidFill>
                <a:latin typeface="Tw Cen MT (Body)"/>
              </a:rPr>
              <a:t>of unrepresented children avoid being returned  </a:t>
            </a:r>
          </a:p>
          <a:p>
            <a:pPr eaLnBrk="1" fontAlgn="auto" hangingPunct="1">
              <a:buFont typeface="Wingdings"/>
              <a:buNone/>
              <a:defRPr/>
            </a:pPr>
            <a:r>
              <a:rPr lang="en-US" sz="2000" dirty="0" smtClean="0">
                <a:solidFill>
                  <a:schemeClr val="tx1"/>
                </a:solidFill>
                <a:latin typeface="Tw Cen MT (Body)"/>
              </a:rPr>
              <a:t>Represented children are </a:t>
            </a:r>
            <a:r>
              <a:rPr lang="en-US" sz="2000" b="1" dirty="0" smtClean="0">
                <a:solidFill>
                  <a:schemeClr val="tx1"/>
                </a:solidFill>
                <a:latin typeface="Tw Cen MT (Body)"/>
              </a:rPr>
              <a:t>5 times as likely </a:t>
            </a:r>
            <a:r>
              <a:rPr lang="en-US" sz="2000" dirty="0" smtClean="0">
                <a:solidFill>
                  <a:schemeClr val="tx1"/>
                </a:solidFill>
                <a:latin typeface="Tw Cen MT (Body)"/>
              </a:rPr>
              <a:t>to obtain relief from removal.  </a:t>
            </a:r>
            <a:endParaRPr lang="en-US" sz="2400" dirty="0" smtClean="0">
              <a:solidFill>
                <a:schemeClr val="tx1"/>
              </a:solidFill>
              <a:latin typeface="Tw Cen MT (Body)"/>
            </a:endParaRPr>
          </a:p>
          <a:p>
            <a:pPr eaLnBrk="1" fontAlgn="auto" hangingPunct="1">
              <a:buFont typeface="Wingdings"/>
              <a:buNone/>
              <a:defRPr/>
            </a:pPr>
            <a:r>
              <a:rPr lang="en-US" sz="1600" dirty="0" smtClean="0">
                <a:solidFill>
                  <a:schemeClr val="tx1"/>
                </a:solidFill>
                <a:latin typeface="Tw Cen MT (Body)"/>
              </a:rPr>
              <a:t>See:  http://trac.syr.edu</a:t>
            </a:r>
            <a:endParaRPr lang="en-US" sz="1600" dirty="0">
              <a:solidFill>
                <a:schemeClr val="tx1"/>
              </a:solidFill>
              <a:latin typeface="Tw Cen MT (Body)"/>
            </a:endParaRPr>
          </a:p>
        </p:txBody>
      </p:sp>
      <p:pic>
        <p:nvPicPr>
          <p:cNvPr id="337925" name="Picture Placeholder 5"/>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200400" y="2286000"/>
            <a:ext cx="5257800" cy="3328988"/>
          </a:xfrm>
        </p:spPr>
      </p:pic>
    </p:spTree>
    <p:extLst>
      <p:ext uri="{BB962C8B-B14F-4D97-AF65-F5344CB8AC3E}">
        <p14:creationId xmlns:p14="http://schemas.microsoft.com/office/powerpoint/2010/main" val="344663342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a:solidFill>
            <a:schemeClr val="accent5">
              <a:lumMod val="20000"/>
              <a:lumOff val="80000"/>
            </a:schemeClr>
          </a:solidFill>
        </p:spPr>
        <p:txBody>
          <a:bodyPr/>
          <a:lstStyle/>
          <a:p>
            <a:pPr algn="ctr"/>
            <a:r>
              <a:rPr lang="en-US" b="1" dirty="0" smtClean="0">
                <a:latin typeface="+mn-lt"/>
                <a:cs typeface="Times New Roman" pitchFamily="18" charset="0"/>
              </a:rPr>
              <a:t>QUESTIONS &amp; CONTACT INFO</a:t>
            </a:r>
            <a:endParaRPr lang="en-US" b="1" dirty="0">
              <a:latin typeface="+mn-lt"/>
              <a:cs typeface="Times New Roman" pitchFamily="18" charset="0"/>
            </a:endParaRPr>
          </a:p>
        </p:txBody>
      </p:sp>
      <p:sp>
        <p:nvSpPr>
          <p:cNvPr id="3" name="Content Placeholder 2"/>
          <p:cNvSpPr>
            <a:spLocks noGrp="1"/>
          </p:cNvSpPr>
          <p:nvPr>
            <p:ph idx="1"/>
          </p:nvPr>
        </p:nvSpPr>
        <p:spPr>
          <a:xfrm>
            <a:off x="1066800" y="1447800"/>
            <a:ext cx="7239000" cy="4724400"/>
          </a:xfrm>
        </p:spPr>
        <p:txBody>
          <a:bodyPr>
            <a:normAutofit lnSpcReduction="10000"/>
          </a:bodyPr>
          <a:lstStyle/>
          <a:p>
            <a:pPr algn="ctr">
              <a:buNone/>
            </a:pPr>
            <a:endParaRPr lang="en-US" sz="2000" b="1" dirty="0" smtClean="0">
              <a:latin typeface="Times New Roman" pitchFamily="18" charset="0"/>
              <a:cs typeface="Times New Roman" pitchFamily="18" charset="0"/>
            </a:endParaRPr>
          </a:p>
          <a:p>
            <a:pPr algn="ctr">
              <a:buNone/>
            </a:pPr>
            <a:r>
              <a:rPr lang="en-US" sz="2400" b="1" dirty="0" smtClean="0">
                <a:latin typeface="Century" panose="02040604050505020304" pitchFamily="18" charset="0"/>
                <a:cs typeface="Times New Roman" pitchFamily="18" charset="0"/>
              </a:rPr>
              <a:t>Salma Hasan</a:t>
            </a:r>
          </a:p>
          <a:p>
            <a:pPr algn="ctr">
              <a:buNone/>
            </a:pPr>
            <a:r>
              <a:rPr lang="en-US" sz="2400" dirty="0" smtClean="0">
                <a:latin typeface="Century" panose="02040604050505020304" pitchFamily="18" charset="0"/>
                <a:cs typeface="Times New Roman" pitchFamily="18" charset="0"/>
                <a:hlinkClick r:id="rId3"/>
              </a:rPr>
              <a:t>shasan@supportkind.org</a:t>
            </a:r>
            <a:endParaRPr lang="en-US" sz="2400" dirty="0" smtClean="0">
              <a:latin typeface="Century" panose="02040604050505020304" pitchFamily="18" charset="0"/>
              <a:cs typeface="Times New Roman" pitchFamily="18" charset="0"/>
            </a:endParaRPr>
          </a:p>
          <a:p>
            <a:pPr algn="ctr">
              <a:buNone/>
            </a:pPr>
            <a:r>
              <a:rPr lang="en-US" sz="2400" dirty="0" smtClean="0">
                <a:latin typeface="Century" panose="02040604050505020304" pitchFamily="18" charset="0"/>
              </a:rPr>
              <a:t>(832) 241-7029 </a:t>
            </a:r>
            <a:endParaRPr lang="en-US" sz="2400" b="1" dirty="0" smtClean="0">
              <a:latin typeface="Century" panose="02040604050505020304" pitchFamily="18" charset="0"/>
              <a:cs typeface="Times New Roman" pitchFamily="18" charset="0"/>
            </a:endParaRPr>
          </a:p>
          <a:p>
            <a:pPr algn="ctr">
              <a:buNone/>
            </a:pPr>
            <a:endParaRPr lang="en-US" sz="2400" b="1" dirty="0" smtClean="0">
              <a:latin typeface="Century" panose="02040604050505020304" pitchFamily="18" charset="0"/>
              <a:cs typeface="Times New Roman" pitchFamily="18" charset="0"/>
            </a:endParaRPr>
          </a:p>
          <a:p>
            <a:pPr algn="ctr">
              <a:buNone/>
            </a:pPr>
            <a:r>
              <a:rPr lang="en-US" sz="2400" b="1" dirty="0" smtClean="0">
                <a:latin typeface="Century" panose="02040604050505020304" pitchFamily="18" charset="0"/>
                <a:cs typeface="Times New Roman" pitchFamily="18" charset="0"/>
              </a:rPr>
              <a:t>Claire </a:t>
            </a:r>
            <a:r>
              <a:rPr lang="en-US" sz="2400" b="1" dirty="0" smtClean="0">
                <a:latin typeface="Century" panose="02040604050505020304" pitchFamily="18" charset="0"/>
                <a:cs typeface="Times New Roman" pitchFamily="18" charset="0"/>
              </a:rPr>
              <a:t>Doutre</a:t>
            </a:r>
            <a:endParaRPr lang="en-US" sz="2400" b="1" dirty="0">
              <a:latin typeface="Century" panose="02040604050505020304" pitchFamily="18" charset="0"/>
              <a:cs typeface="Times New Roman" pitchFamily="18" charset="0"/>
            </a:endParaRPr>
          </a:p>
          <a:p>
            <a:pPr algn="ctr">
              <a:buNone/>
            </a:pPr>
            <a:r>
              <a:rPr lang="en-US" sz="2400" dirty="0" smtClean="0">
                <a:latin typeface="Century" panose="02040604050505020304" pitchFamily="18" charset="0"/>
                <a:cs typeface="Times New Roman" pitchFamily="18" charset="0"/>
                <a:hlinkClick r:id="rId4"/>
              </a:rPr>
              <a:t>cdoutre@supportkind.org</a:t>
            </a:r>
            <a:endParaRPr lang="en-US" sz="2400" dirty="0" smtClean="0">
              <a:latin typeface="Century" panose="02040604050505020304" pitchFamily="18" charset="0"/>
              <a:cs typeface="Times New Roman" pitchFamily="18" charset="0"/>
            </a:endParaRPr>
          </a:p>
          <a:p>
            <a:pPr algn="ctr">
              <a:buNone/>
            </a:pPr>
            <a:r>
              <a:rPr lang="en-US" sz="2400" dirty="0" smtClean="0">
                <a:latin typeface="Century" panose="02040604050505020304" pitchFamily="18" charset="0"/>
                <a:cs typeface="Times New Roman" pitchFamily="18" charset="0"/>
              </a:rPr>
              <a:t>832-779-4030</a:t>
            </a:r>
            <a:endParaRPr lang="en-US" sz="2400" dirty="0">
              <a:latin typeface="Century" panose="02040604050505020304" pitchFamily="18" charset="0"/>
              <a:cs typeface="Times New Roman" pitchFamily="18" charset="0"/>
            </a:endParaRPr>
          </a:p>
          <a:p>
            <a:pPr algn="ctr">
              <a:buNone/>
            </a:pPr>
            <a:endParaRPr lang="en-US" sz="2000" dirty="0" smtClean="0">
              <a:latin typeface="Times New Roman" pitchFamily="18" charset="0"/>
              <a:cs typeface="Times New Roman" pitchFamily="18" charset="0"/>
            </a:endParaRPr>
          </a:p>
          <a:p>
            <a:pPr algn="ctr">
              <a:buNone/>
            </a:pPr>
            <a:endParaRPr lang="en-US" sz="2000" dirty="0" smtClean="0">
              <a:latin typeface="Times New Roman" pitchFamily="18" charset="0"/>
              <a:cs typeface="Times New Roman" pitchFamily="18" charset="0"/>
            </a:endParaRPr>
          </a:p>
          <a:p>
            <a:pPr algn="ctr">
              <a:buNone/>
            </a:pPr>
            <a:r>
              <a:rPr lang="en-US" sz="2000" dirty="0" smtClean="0">
                <a:latin typeface="Times New Roman" pitchFamily="18" charset="0"/>
                <a:cs typeface="Times New Roman" pitchFamily="18" charset="0"/>
              </a:rPr>
              <a:t>www.supportkind.org</a:t>
            </a:r>
            <a:endParaRPr lang="en-US" sz="2000" dirty="0" smtClean="0">
              <a:latin typeface="Times New Roman" pitchFamily="18" charset="0"/>
              <a:cs typeface="Times New Roman" pitchFamily="18" charset="0"/>
            </a:endParaRPr>
          </a:p>
          <a:p>
            <a:pPr algn="ctr">
              <a:buNone/>
            </a:pPr>
            <a:endParaRPr lang="en-US" dirty="0" smtClean="0"/>
          </a:p>
          <a:p>
            <a:pPr algn="ctr">
              <a:buNone/>
            </a:pPr>
            <a:endParaRPr lang="en-US" sz="2800" dirty="0" smtClean="0"/>
          </a:p>
          <a:p>
            <a:pPr algn="ctr">
              <a:buNone/>
            </a:pPr>
            <a:endParaRPr lang="en-US" sz="2800" dirty="0" smtClean="0"/>
          </a:p>
        </p:txBody>
      </p:sp>
      <p:pic>
        <p:nvPicPr>
          <p:cNvPr id="6" name="Picture 2" descr="C:\Users\KIND\Desktop\KIND LOGOFINAL1.jpg"/>
          <p:cNvPicPr>
            <a:picLocks noChangeAspect="1" noChangeArrowheads="1"/>
          </p:cNvPicPr>
          <p:nvPr/>
        </p:nvPicPr>
        <p:blipFill>
          <a:blip r:embed="rId5" cstate="print"/>
          <a:srcRect/>
          <a:stretch>
            <a:fillRect/>
          </a:stretch>
        </p:blipFill>
        <p:spPr bwMode="auto">
          <a:xfrm>
            <a:off x="2819400" y="4876800"/>
            <a:ext cx="3505200" cy="1438754"/>
          </a:xfrm>
          <a:prstGeom prst="rect">
            <a:avLst/>
          </a:prstGeom>
          <a:noFill/>
        </p:spPr>
      </p:pic>
    </p:spTree>
    <p:extLst>
      <p:ext uri="{BB962C8B-B14F-4D97-AF65-F5344CB8AC3E}">
        <p14:creationId xmlns:p14="http://schemas.microsoft.com/office/powerpoint/2010/main" val="4199209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pPr algn="ctr"/>
            <a:r>
              <a:rPr lang="en-US" sz="5400" b="1" dirty="0"/>
              <a:t>TOPICS FOR TODAY</a:t>
            </a:r>
          </a:p>
        </p:txBody>
      </p:sp>
      <p:sp>
        <p:nvSpPr>
          <p:cNvPr id="3" name="Content Placeholder 2"/>
          <p:cNvSpPr>
            <a:spLocks noGrp="1"/>
          </p:cNvSpPr>
          <p:nvPr>
            <p:ph sz="quarter" idx="1"/>
          </p:nvPr>
        </p:nvSpPr>
        <p:spPr>
          <a:xfrm>
            <a:off x="609600" y="2209800"/>
            <a:ext cx="8001000" cy="3221395"/>
          </a:xfrm>
          <a:noFill/>
        </p:spPr>
        <p:txBody>
          <a:bodyPr wrap="square">
            <a:spAutoFit/>
          </a:bodyPr>
          <a:lstStyle/>
          <a:p>
            <a:pPr marL="339725" indent="-339725"/>
            <a:r>
              <a:rPr lang="en-US" sz="3600" dirty="0" smtClean="0">
                <a:solidFill>
                  <a:schemeClr val="accent1">
                    <a:lumMod val="50000"/>
                  </a:schemeClr>
                </a:solidFill>
                <a:latin typeface="Calibri" pitchFamily="34" charset="0"/>
              </a:rPr>
              <a:t>Unaccompanied Children 101</a:t>
            </a:r>
            <a:endParaRPr lang="en-US" sz="3600" dirty="0">
              <a:solidFill>
                <a:schemeClr val="accent1">
                  <a:lumMod val="50000"/>
                </a:schemeClr>
              </a:solidFill>
              <a:latin typeface="Calibri" pitchFamily="34" charset="0"/>
            </a:endParaRPr>
          </a:p>
          <a:p>
            <a:pPr marL="339725" indent="-339725"/>
            <a:r>
              <a:rPr lang="en-US" sz="3600" dirty="0" smtClean="0">
                <a:solidFill>
                  <a:schemeClr val="accent1">
                    <a:lumMod val="50000"/>
                  </a:schemeClr>
                </a:solidFill>
                <a:latin typeface="Calibri" pitchFamily="34" charset="0"/>
              </a:rPr>
              <a:t>Immigration </a:t>
            </a:r>
            <a:r>
              <a:rPr lang="en-US" sz="3600" dirty="0">
                <a:solidFill>
                  <a:schemeClr val="accent1">
                    <a:lumMod val="50000"/>
                  </a:schemeClr>
                </a:solidFill>
                <a:latin typeface="Calibri" pitchFamily="34" charset="0"/>
              </a:rPr>
              <a:t>Court 101</a:t>
            </a:r>
          </a:p>
          <a:p>
            <a:pPr marL="339725" indent="-339725"/>
            <a:r>
              <a:rPr lang="en-US" sz="3600" dirty="0" smtClean="0">
                <a:solidFill>
                  <a:schemeClr val="accent1">
                    <a:lumMod val="50000"/>
                  </a:schemeClr>
                </a:solidFill>
                <a:latin typeface="Calibri" pitchFamily="34" charset="0"/>
              </a:rPr>
              <a:t>Potential Humanitarian Legal Remedies</a:t>
            </a:r>
          </a:p>
          <a:p>
            <a:pPr marL="339725" indent="-339725"/>
            <a:r>
              <a:rPr lang="en-US" sz="3600" dirty="0" smtClean="0">
                <a:solidFill>
                  <a:schemeClr val="accent1">
                    <a:lumMod val="50000"/>
                  </a:schemeClr>
                </a:solidFill>
                <a:latin typeface="Calibri" pitchFamily="34" charset="0"/>
              </a:rPr>
              <a:t>Child Client Practice </a:t>
            </a:r>
            <a:r>
              <a:rPr lang="en-US" sz="3600" dirty="0">
                <a:solidFill>
                  <a:schemeClr val="accent1">
                    <a:lumMod val="50000"/>
                  </a:schemeClr>
                </a:solidFill>
                <a:latin typeface="Calibri" pitchFamily="34" charset="0"/>
              </a:rPr>
              <a:t>T</a:t>
            </a:r>
            <a:r>
              <a:rPr lang="en-US" sz="3600" dirty="0" smtClean="0">
                <a:solidFill>
                  <a:schemeClr val="accent1">
                    <a:lumMod val="50000"/>
                  </a:schemeClr>
                </a:solidFill>
                <a:latin typeface="Calibri" pitchFamily="34" charset="0"/>
              </a:rPr>
              <a:t>ips</a:t>
            </a:r>
          </a:p>
          <a:p>
            <a:pPr marL="339725" indent="-339725"/>
            <a:r>
              <a:rPr lang="en-US" sz="3600" dirty="0" smtClean="0">
                <a:solidFill>
                  <a:schemeClr val="accent1">
                    <a:lumMod val="50000"/>
                  </a:schemeClr>
                </a:solidFill>
                <a:latin typeface="Calibri" pitchFamily="34" charset="0"/>
              </a:rPr>
              <a:t>Mentorship by KIND</a:t>
            </a:r>
            <a:endParaRPr lang="en-US" sz="3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IS AN UNACCOMPANIED CHILD?</a:t>
            </a:r>
            <a:endParaRPr lang="en-US" dirty="0"/>
          </a:p>
        </p:txBody>
      </p:sp>
      <p:sp>
        <p:nvSpPr>
          <p:cNvPr id="5" name="Slide Number Placeholder 4"/>
          <p:cNvSpPr>
            <a:spLocks noGrp="1"/>
          </p:cNvSpPr>
          <p:nvPr>
            <p:ph type="sldNum" sz="quarter" idx="11"/>
          </p:nvPr>
        </p:nvSpPr>
        <p:spPr/>
        <p:txBody>
          <a:bodyPr>
            <a:normAutofit fontScale="77500" lnSpcReduction="20000"/>
          </a:bodyPr>
          <a:lstStyle/>
          <a:p>
            <a:r>
              <a:rPr lang="en-US" dirty="0" smtClean="0"/>
              <a:t>		</a:t>
            </a:r>
            <a:endParaRPr lang="en-US" dirty="0"/>
          </a:p>
        </p:txBody>
      </p:sp>
      <p:pic>
        <p:nvPicPr>
          <p:cNvPr id="6" name="Picture 3" descr="C:\Users\KIND\AppData\Local\Microsoft\Windows\Temporary Internet Files\Content.Outlook\V15AZGWB\Boy smiling_AdobeStock_11224807.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72966"/>
            <a:ext cx="5920422"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9094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atimes.com/media/photo/2009-03/45668220.jpg"/>
          <p:cNvPicPr>
            <a:picLocks noChangeAspect="1" noChangeArrowheads="1"/>
          </p:cNvPicPr>
          <p:nvPr/>
        </p:nvPicPr>
        <p:blipFill>
          <a:blip r:embed="rId3" cstate="print"/>
          <a:stretch>
            <a:fillRect/>
          </a:stretch>
        </p:blipFill>
        <p:spPr bwMode="auto">
          <a:xfrm>
            <a:off x="4876800" y="4334278"/>
            <a:ext cx="4230414" cy="2523721"/>
          </a:xfrm>
          <a:prstGeom prst="rect">
            <a:avLst/>
          </a:prstGeom>
          <a:noFill/>
          <a:ln w="12700">
            <a:solidFill>
              <a:schemeClr val="tx1">
                <a:lumMod val="50000"/>
                <a:lumOff val="50000"/>
              </a:schemeClr>
            </a:solidFill>
          </a:ln>
        </p:spPr>
      </p:pic>
      <p:sp>
        <p:nvSpPr>
          <p:cNvPr id="8" name="Title 7"/>
          <p:cNvSpPr>
            <a:spLocks noGrp="1"/>
          </p:cNvSpPr>
          <p:nvPr>
            <p:ph type="title"/>
          </p:nvPr>
        </p:nvSpPr>
        <p:spPr>
          <a:xfrm>
            <a:off x="0" y="152400"/>
            <a:ext cx="9107214" cy="990600"/>
          </a:xfrm>
        </p:spPr>
        <p:txBody>
          <a:bodyPr>
            <a:normAutofit fontScale="90000"/>
          </a:bodyPr>
          <a:lstStyle/>
          <a:p>
            <a:pPr algn="ctr">
              <a:lnSpc>
                <a:spcPts val="4300"/>
              </a:lnSpc>
            </a:pPr>
            <a:r>
              <a:rPr lang="en-US" b="1" dirty="0" smtClean="0"/>
              <a:t>“UNACCOMPANIED ALIEN CHILD” DEFINED</a:t>
            </a:r>
            <a:endParaRPr lang="en-US" b="1" dirty="0"/>
          </a:p>
        </p:txBody>
      </p:sp>
      <p:sp>
        <p:nvSpPr>
          <p:cNvPr id="9" name="Content Placeholder 8"/>
          <p:cNvSpPr>
            <a:spLocks noGrp="1"/>
          </p:cNvSpPr>
          <p:nvPr>
            <p:ph sz="quarter" idx="1"/>
          </p:nvPr>
        </p:nvSpPr>
        <p:spPr>
          <a:xfrm>
            <a:off x="0" y="1524000"/>
            <a:ext cx="7693152" cy="4572000"/>
          </a:xfrm>
          <a:noFill/>
        </p:spPr>
        <p:txBody>
          <a:bodyPr>
            <a:normAutofit/>
          </a:bodyPr>
          <a:lstStyle/>
          <a:p>
            <a:pPr marL="365760" lvl="1" indent="0">
              <a:spcBef>
                <a:spcPts val="0"/>
              </a:spcBef>
              <a:spcAft>
                <a:spcPts val="600"/>
              </a:spcAft>
              <a:buNone/>
            </a:pPr>
            <a:r>
              <a:rPr lang="en-US" sz="3200" b="1" dirty="0"/>
              <a:t>Homeland Security Act, 6 USC </a:t>
            </a:r>
            <a:r>
              <a:rPr lang="en-US" sz="3200" b="1" dirty="0">
                <a:latin typeface="Calibri"/>
                <a:cs typeface="Calibri"/>
              </a:rPr>
              <a:t>§</a:t>
            </a:r>
            <a:r>
              <a:rPr lang="en-US" sz="3200" b="1" dirty="0"/>
              <a:t>279(g</a:t>
            </a:r>
            <a:r>
              <a:rPr lang="en-US" sz="3200" b="1" dirty="0" smtClean="0"/>
              <a:t>)</a:t>
            </a:r>
          </a:p>
          <a:p>
            <a:pPr lvl="1">
              <a:buClr>
                <a:srgbClr val="DD8047"/>
              </a:buClr>
            </a:pPr>
            <a:r>
              <a:rPr lang="en-US" sz="2800" dirty="0" smtClean="0"/>
              <a:t>no lawful immigration status</a:t>
            </a:r>
          </a:p>
          <a:p>
            <a:pPr lvl="1">
              <a:buClr>
                <a:srgbClr val="DD8047"/>
              </a:buClr>
            </a:pPr>
            <a:r>
              <a:rPr lang="en-US" sz="2800" dirty="0" smtClean="0"/>
              <a:t>under age18 </a:t>
            </a:r>
          </a:p>
          <a:p>
            <a:pPr lvl="1">
              <a:buClr>
                <a:srgbClr val="DD8047"/>
              </a:buClr>
            </a:pPr>
            <a:r>
              <a:rPr lang="en-US" sz="2800" dirty="0" smtClean="0"/>
              <a:t>no parent or legal guardian in the U.S. available to provide care &amp; </a:t>
            </a:r>
            <a:br>
              <a:rPr lang="en-US" sz="2800" dirty="0" smtClean="0"/>
            </a:br>
            <a:r>
              <a:rPr lang="en-US" sz="2800" dirty="0" smtClean="0"/>
              <a:t>physical custody</a:t>
            </a:r>
          </a:p>
        </p:txBody>
      </p:sp>
      <p:sp>
        <p:nvSpPr>
          <p:cNvPr id="2" name="Rectangle 1"/>
          <p:cNvSpPr/>
          <p:nvPr/>
        </p:nvSpPr>
        <p:spPr>
          <a:xfrm>
            <a:off x="5791200" y="3662530"/>
            <a:ext cx="3124200" cy="646331"/>
          </a:xfrm>
          <a:prstGeom prst="rect">
            <a:avLst/>
          </a:prstGeom>
        </p:spPr>
        <p:txBody>
          <a:bodyPr wrap="square">
            <a:spAutoFit/>
          </a:bodyPr>
          <a:lstStyle/>
          <a:p>
            <a:pPr>
              <a:buNone/>
              <a:tabLst>
                <a:tab pos="234950" algn="l"/>
              </a:tabLst>
            </a:pPr>
            <a:r>
              <a:rPr lang="en-US" dirty="0"/>
              <a:t>					Photo: </a:t>
            </a:r>
            <a:r>
              <a:rPr lang="en-US" dirty="0" err="1"/>
              <a:t>Latinalista</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and.jpg">
            <a:hlinkClick r:id="rId3"/>
          </p:cNvPr>
          <p:cNvPicPr>
            <a:picLocks noChangeAspect="1"/>
          </p:cNvPicPr>
          <p:nvPr/>
        </p:nvPicPr>
        <p:blipFill>
          <a:blip r:embed="rId4" cstate="print">
            <a:duotone>
              <a:schemeClr val="accent4">
                <a:shade val="45000"/>
                <a:satMod val="135000"/>
              </a:schemeClr>
              <a:prstClr val="white"/>
            </a:duotone>
          </a:blip>
          <a:stretch>
            <a:fillRect/>
          </a:stretch>
        </p:blipFill>
        <p:spPr>
          <a:xfrm>
            <a:off x="-7905" y="1447800"/>
            <a:ext cx="9151905" cy="5410200"/>
          </a:xfrm>
          <a:prstGeom prst="rect">
            <a:avLst/>
          </a:prstGeom>
        </p:spPr>
      </p:pic>
      <p:sp>
        <p:nvSpPr>
          <p:cNvPr id="7" name="Title 6"/>
          <p:cNvSpPr>
            <a:spLocks noGrp="1"/>
          </p:cNvSpPr>
          <p:nvPr>
            <p:ph type="title"/>
          </p:nvPr>
        </p:nvSpPr>
        <p:spPr/>
        <p:txBody>
          <a:bodyPr>
            <a:normAutofit/>
          </a:bodyPr>
          <a:lstStyle/>
          <a:p>
            <a:pPr algn="ctr"/>
            <a:r>
              <a:rPr lang="en-US" b="1" dirty="0" smtClean="0"/>
              <a:t>HASTA LA </a:t>
            </a:r>
            <a:r>
              <a:rPr lang="en-US" b="1" dirty="0" err="1" smtClean="0"/>
              <a:t>FRONTERA</a:t>
            </a:r>
            <a:endParaRPr lang="en-US" b="1" dirty="0"/>
          </a:p>
        </p:txBody>
      </p:sp>
      <p:pic>
        <p:nvPicPr>
          <p:cNvPr id="11" name="Picture 10" descr="children-crossing-desert_opt-1.jpg"/>
          <p:cNvPicPr>
            <a:picLocks noChangeAspect="1"/>
          </p:cNvPicPr>
          <p:nvPr/>
        </p:nvPicPr>
        <p:blipFill>
          <a:blip r:embed="rId5" cstate="print"/>
          <a:stretch>
            <a:fillRect/>
          </a:stretch>
        </p:blipFill>
        <p:spPr>
          <a:xfrm>
            <a:off x="0" y="4627148"/>
            <a:ext cx="2641408" cy="2241985"/>
          </a:xfrm>
          <a:prstGeom prst="rect">
            <a:avLst/>
          </a:prstGeom>
          <a:ln w="50800">
            <a:solidFill>
              <a:schemeClr val="accent2"/>
            </a:solidFill>
          </a:ln>
        </p:spPr>
      </p:pic>
      <p:sp>
        <p:nvSpPr>
          <p:cNvPr id="8" name="Slide Number Placeholder 7"/>
          <p:cNvSpPr>
            <a:spLocks noGrp="1"/>
          </p:cNvSpPr>
          <p:nvPr>
            <p:ph type="sldNum" sz="quarter" idx="12"/>
          </p:nvPr>
        </p:nvSpPr>
        <p:spPr/>
        <p:txBody>
          <a:bodyPr>
            <a:normAutofit fontScale="85000" lnSpcReduction="20000"/>
          </a:bodyPr>
          <a:lstStyle/>
          <a:p>
            <a:r>
              <a:rPr lang="en-US" dirty="0" smtClean="0"/>
              <a:t>	</a:t>
            </a:r>
            <a:endParaRPr lang="en-US" dirty="0"/>
          </a:p>
        </p:txBody>
      </p:sp>
      <p:pic>
        <p:nvPicPr>
          <p:cNvPr id="9" name="Picture 2" descr="http://america.aljazeera.com/content/dam/ajam/images/articles_2014/06/unaccompanied%20minors_us_border_01a.jpg"/>
          <p:cNvPicPr>
            <a:picLocks noChangeAspect="1" noChangeArrowheads="1"/>
          </p:cNvPicPr>
          <p:nvPr/>
        </p:nvPicPr>
        <p:blipFill>
          <a:blip r:embed="rId6" cstate="print"/>
          <a:srcRect/>
          <a:stretch>
            <a:fillRect/>
          </a:stretch>
        </p:blipFill>
        <p:spPr bwMode="auto">
          <a:xfrm>
            <a:off x="5980386" y="4627149"/>
            <a:ext cx="3163614" cy="2241985"/>
          </a:xfrm>
          <a:prstGeom prst="rect">
            <a:avLst/>
          </a:prstGeom>
          <a:noFill/>
          <a:ln w="50800">
            <a:solidFill>
              <a:schemeClr val="accent2"/>
            </a:solidFill>
          </a:ln>
        </p:spPr>
      </p:pic>
      <p:pic>
        <p:nvPicPr>
          <p:cNvPr id="10" name="Picture 2" descr="http://2.bp.blogspot.com/-gkpOeL2mW38/T5hEiwVrHbI/AAAAAAAAH7Y/NyRVKnNYh6I/s1600/Sin+Nombre+%282009%29-3.jpg"/>
          <p:cNvPicPr>
            <a:picLocks noChangeAspect="1" noChangeArrowheads="1"/>
          </p:cNvPicPr>
          <p:nvPr/>
        </p:nvPicPr>
        <p:blipFill>
          <a:blip r:embed="rId7" cstate="print"/>
          <a:srcRect/>
          <a:stretch>
            <a:fillRect/>
          </a:stretch>
        </p:blipFill>
        <p:spPr bwMode="auto">
          <a:xfrm>
            <a:off x="5980386" y="1474283"/>
            <a:ext cx="3171519" cy="2183317"/>
          </a:xfrm>
          <a:prstGeom prst="rect">
            <a:avLst/>
          </a:prstGeom>
          <a:noFill/>
          <a:ln w="50800">
            <a:solidFill>
              <a:schemeClr val="accent2"/>
            </a:solidFill>
          </a:ln>
        </p:spPr>
      </p:pic>
      <p:pic>
        <p:nvPicPr>
          <p:cNvPr id="20" name="Content Placeholder 19" descr="Trains.jpg"/>
          <p:cNvPicPr>
            <a:picLocks noGrp="1" noChangeAspect="1"/>
          </p:cNvPicPr>
          <p:nvPr>
            <p:ph sz="quarter" idx="1"/>
          </p:nvPr>
        </p:nvPicPr>
        <p:blipFill rotWithShape="1">
          <a:blip r:embed="rId8" cstate="print"/>
          <a:srcRect/>
          <a:stretch/>
        </p:blipFill>
        <p:spPr>
          <a:xfrm>
            <a:off x="0" y="1447800"/>
            <a:ext cx="2641408" cy="2207757"/>
          </a:xfr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8399" y="2667000"/>
            <a:ext cx="3704181" cy="2705100"/>
          </a:xfrm>
          <a:prstGeom prst="rect">
            <a:avLst/>
          </a:prstGeom>
          <a:ln w="50800" cmpd="sng">
            <a:noFill/>
          </a:ln>
        </p:spPr>
      </p:pic>
    </p:spTree>
    <p:extLst>
      <p:ext uri="{BB962C8B-B14F-4D97-AF65-F5344CB8AC3E}">
        <p14:creationId xmlns:p14="http://schemas.microsoft.com/office/powerpoint/2010/main" val="87444324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algn="ctr"/>
            <a:r>
              <a:rPr lang="en-US" b="1" dirty="0" smtClean="0"/>
              <a:t>CHILD MIGRATION</a:t>
            </a:r>
            <a:endParaRPr lang="en-US" b="1"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03877644"/>
              </p:ext>
            </p:extLst>
          </p:nvPr>
        </p:nvGraphicFramePr>
        <p:xfrm>
          <a:off x="0" y="1600201"/>
          <a:ext cx="9144001" cy="5257799"/>
        </p:xfrm>
        <a:graphic>
          <a:graphicData uri="http://schemas.openxmlformats.org/drawingml/2006/table">
            <a:tbl>
              <a:tblPr firstRow="1">
                <a:tableStyleId>{5C22544A-7EE6-4342-B048-85BDC9FD1C3A}</a:tableStyleId>
              </a:tblPr>
              <a:tblGrid>
                <a:gridCol w="1623701">
                  <a:extLst>
                    <a:ext uri="{9D8B030D-6E8A-4147-A177-3AD203B41FA5}">
                      <a16:colId xmlns="" xmlns:a16="http://schemas.microsoft.com/office/drawing/2014/main" val="20000"/>
                    </a:ext>
                  </a:extLst>
                </a:gridCol>
                <a:gridCol w="1791056">
                  <a:extLst>
                    <a:ext uri="{9D8B030D-6E8A-4147-A177-3AD203B41FA5}">
                      <a16:colId xmlns="" xmlns:a16="http://schemas.microsoft.com/office/drawing/2014/main" val="20001"/>
                    </a:ext>
                  </a:extLst>
                </a:gridCol>
                <a:gridCol w="1709159">
                  <a:extLst>
                    <a:ext uri="{9D8B030D-6E8A-4147-A177-3AD203B41FA5}">
                      <a16:colId xmlns="" xmlns:a16="http://schemas.microsoft.com/office/drawing/2014/main" val="20002"/>
                    </a:ext>
                  </a:extLst>
                </a:gridCol>
                <a:gridCol w="1880075">
                  <a:extLst>
                    <a:ext uri="{9D8B030D-6E8A-4147-A177-3AD203B41FA5}">
                      <a16:colId xmlns="" xmlns:a16="http://schemas.microsoft.com/office/drawing/2014/main" val="20003"/>
                    </a:ext>
                  </a:extLst>
                </a:gridCol>
                <a:gridCol w="2140010">
                  <a:extLst>
                    <a:ext uri="{9D8B030D-6E8A-4147-A177-3AD203B41FA5}">
                      <a16:colId xmlns="" xmlns:a16="http://schemas.microsoft.com/office/drawing/2014/main" val="20004"/>
                    </a:ext>
                  </a:extLst>
                </a:gridCol>
              </a:tblGrid>
              <a:tr h="449886">
                <a:tc>
                  <a:txBody>
                    <a:bodyPr/>
                    <a:lstStyle/>
                    <a:p>
                      <a:pPr algn="ctr"/>
                      <a:r>
                        <a:rPr lang="en-US" dirty="0" smtClean="0">
                          <a:solidFill>
                            <a:schemeClr val="tx1"/>
                          </a:solidFill>
                          <a:latin typeface="Calibri" pitchFamily="34" charset="0"/>
                        </a:rPr>
                        <a:t>Why?</a:t>
                      </a:r>
                      <a:endParaRPr lang="en-US" dirty="0">
                        <a:solidFill>
                          <a:schemeClr val="tx1"/>
                        </a:solidFill>
                        <a:latin typeface="Calibri"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dirty="0" smtClean="0">
                          <a:solidFill>
                            <a:schemeClr val="tx1"/>
                          </a:solidFill>
                          <a:latin typeface="Calibri" pitchFamily="34" charset="0"/>
                        </a:rPr>
                        <a:t>Who decided?</a:t>
                      </a:r>
                      <a:endParaRPr lang="en-US"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Calibri" pitchFamily="34" charset="0"/>
                        </a:rPr>
                        <a:t>With whom?</a:t>
                      </a:r>
                      <a:endParaRPr lang="en-US"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dirty="0" smtClean="0">
                          <a:solidFill>
                            <a:schemeClr val="tx1"/>
                          </a:solidFill>
                          <a:latin typeface="Calibri" pitchFamily="34" charset="0"/>
                        </a:rPr>
                        <a:t>How?</a:t>
                      </a:r>
                      <a:r>
                        <a:rPr lang="en-US" baseline="0" dirty="0" smtClean="0">
                          <a:solidFill>
                            <a:schemeClr val="tx1"/>
                          </a:solidFill>
                          <a:latin typeface="Calibri" pitchFamily="34" charset="0"/>
                        </a:rPr>
                        <a:t> </a:t>
                      </a:r>
                      <a:endParaRPr lang="en-US"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dirty="0" smtClean="0">
                          <a:solidFill>
                            <a:schemeClr val="tx1"/>
                          </a:solidFill>
                          <a:latin typeface="Calibri" pitchFamily="34" charset="0"/>
                        </a:rPr>
                        <a:t>What</a:t>
                      </a:r>
                      <a:r>
                        <a:rPr lang="en-US" baseline="0" dirty="0" smtClean="0">
                          <a:solidFill>
                            <a:schemeClr val="tx1"/>
                          </a:solidFill>
                          <a:latin typeface="Calibri" pitchFamily="34" charset="0"/>
                        </a:rPr>
                        <a:t> happened?</a:t>
                      </a:r>
                      <a:endParaRPr lang="en-US"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10000"/>
                  </a:ext>
                </a:extLst>
              </a:tr>
              <a:tr h="1333375">
                <a:tc>
                  <a:txBody>
                    <a:bodyPr/>
                    <a:lstStyle/>
                    <a:p>
                      <a:pPr algn="ctr"/>
                      <a:r>
                        <a:rPr lang="en-US" sz="2000" dirty="0" smtClean="0">
                          <a:solidFill>
                            <a:schemeClr val="tx1"/>
                          </a:solidFill>
                          <a:latin typeface="Calibri" pitchFamily="34" charset="0"/>
                        </a:rPr>
                        <a:t>Domestic violence</a:t>
                      </a:r>
                    </a:p>
                    <a:p>
                      <a:pPr algn="ctr"/>
                      <a:r>
                        <a:rPr lang="en-US" sz="2000" dirty="0" smtClean="0">
                          <a:solidFill>
                            <a:schemeClr val="tx1"/>
                          </a:solidFill>
                          <a:latin typeface="Calibri" pitchFamily="34" charset="0"/>
                        </a:rPr>
                        <a:t>(DV),</a:t>
                      </a:r>
                    </a:p>
                    <a:p>
                      <a:pPr algn="ctr"/>
                      <a:r>
                        <a:rPr lang="en-US" sz="2000" dirty="0" smtClean="0">
                          <a:solidFill>
                            <a:schemeClr val="tx1"/>
                          </a:solidFill>
                          <a:latin typeface="Calibri" pitchFamily="34" charset="0"/>
                        </a:rPr>
                        <a:t>Femicide</a:t>
                      </a:r>
                      <a:endParaRPr lang="en-US" sz="2000" dirty="0">
                        <a:solidFill>
                          <a:schemeClr val="tx1"/>
                        </a:solidFill>
                        <a:latin typeface="Calibri"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baseline="0" dirty="0" smtClean="0">
                          <a:solidFill>
                            <a:schemeClr val="tx1"/>
                          </a:solidFill>
                          <a:latin typeface="Calibri" pitchFamily="34" charset="0"/>
                        </a:rPr>
                        <a:t>I was too young to know</a:t>
                      </a:r>
                      <a:endParaRPr lang="en-US" sz="20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Calibri" pitchFamily="34" charset="0"/>
                        </a:rPr>
                        <a:t>Smugglers</a:t>
                      </a:r>
                      <a:r>
                        <a:rPr lang="en-US" sz="2000" baseline="0" dirty="0" smtClean="0">
                          <a:solidFill>
                            <a:schemeClr val="tx1"/>
                          </a:solidFill>
                          <a:latin typeface="Calibri" pitchFamily="34" charset="0"/>
                        </a:rPr>
                        <a:t> </a:t>
                      </a:r>
                      <a:r>
                        <a:rPr lang="en-US" sz="2000" dirty="0" smtClean="0">
                          <a:solidFill>
                            <a:schemeClr val="tx1"/>
                          </a:solidFill>
                          <a:latin typeface="Calibri" pitchFamily="34" charset="0"/>
                        </a:rPr>
                        <a:t>Guides </a:t>
                      </a:r>
                      <a:r>
                        <a:rPr lang="en-US" sz="2000" baseline="0" dirty="0" smtClean="0">
                          <a:solidFill>
                            <a:schemeClr val="tx1"/>
                          </a:solidFill>
                          <a:latin typeface="Calibri" pitchFamily="34" charset="0"/>
                        </a:rPr>
                        <a:t> </a:t>
                      </a:r>
                      <a:r>
                        <a:rPr lang="en-US" sz="2000" dirty="0" smtClean="0">
                          <a:solidFill>
                            <a:schemeClr val="tx1"/>
                          </a:solidFill>
                          <a:latin typeface="Calibri" pitchFamily="34" charset="0"/>
                        </a:rPr>
                        <a:t>Coyotes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dirty="0" smtClean="0">
                          <a:latin typeface="Calibri" pitchFamily="34" charset="0"/>
                        </a:rPr>
                        <a:t>Ticketed passenger</a:t>
                      </a:r>
                      <a:endParaRPr lang="en-US" sz="200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2000" dirty="0" smtClean="0">
                          <a:latin typeface="Calibri" pitchFamily="34" charset="0"/>
                        </a:rPr>
                        <a:t>Incurred debt,</a:t>
                      </a:r>
                      <a:br>
                        <a:rPr lang="en-US" sz="2000" dirty="0" smtClean="0">
                          <a:latin typeface="Calibri" pitchFamily="34" charset="0"/>
                        </a:rPr>
                      </a:br>
                      <a:r>
                        <a:rPr lang="en-US" sz="2000" dirty="0" smtClean="0">
                          <a:latin typeface="Calibri" pitchFamily="34" charset="0"/>
                        </a:rPr>
                        <a:t>Deported</a:t>
                      </a:r>
                      <a:r>
                        <a:rPr lang="en-US" sz="2000" baseline="0" dirty="0" smtClean="0">
                          <a:latin typeface="Calibri" pitchFamily="34" charset="0"/>
                        </a:rPr>
                        <a:t> from Mexico</a:t>
                      </a:r>
                      <a:endParaRPr lang="en-US" sz="200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10001"/>
                  </a:ext>
                </a:extLst>
              </a:tr>
              <a:tr h="755386">
                <a:tc>
                  <a:txBody>
                    <a:bodyPr/>
                    <a:lstStyle/>
                    <a:p>
                      <a:pPr algn="ctr"/>
                      <a:r>
                        <a:rPr lang="en-US" sz="2000" baseline="0" dirty="0" smtClean="0">
                          <a:solidFill>
                            <a:schemeClr val="tx1"/>
                          </a:solidFill>
                          <a:latin typeface="Calibri" pitchFamily="34" charset="0"/>
                        </a:rPr>
                        <a:t>Persecution</a:t>
                      </a:r>
                      <a:endParaRPr lang="en-US" sz="2000" dirty="0">
                        <a:solidFill>
                          <a:schemeClr val="tx1"/>
                        </a:solidFill>
                        <a:latin typeface="Calibri"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dirty="0" smtClean="0">
                          <a:solidFill>
                            <a:schemeClr val="tx1"/>
                          </a:solidFill>
                          <a:latin typeface="Calibri" pitchFamily="34" charset="0"/>
                        </a:rPr>
                        <a:t>It</a:t>
                      </a:r>
                      <a:r>
                        <a:rPr lang="en-US" sz="2000" baseline="0" dirty="0" smtClean="0">
                          <a:solidFill>
                            <a:schemeClr val="tx1"/>
                          </a:solidFill>
                          <a:latin typeface="Calibri" pitchFamily="34" charset="0"/>
                        </a:rPr>
                        <a:t> was up to my parents</a:t>
                      </a:r>
                      <a:endParaRPr lang="en-US" sz="20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Calibri" pitchFamily="34" charset="0"/>
                        </a:rPr>
                        <a:t>Traffickers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dirty="0" smtClean="0">
                          <a:latin typeface="Calibri" pitchFamily="34" charset="0"/>
                        </a:rPr>
                        <a:t>Cargo/freight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2000" dirty="0" smtClean="0">
                          <a:latin typeface="Calibri" pitchFamily="34" charset="0"/>
                        </a:rPr>
                        <a:t>Hunger,</a:t>
                      </a:r>
                      <a:r>
                        <a:rPr lang="en-US" sz="2000" baseline="0" dirty="0" smtClean="0">
                          <a:latin typeface="Calibri" pitchFamily="34" charset="0"/>
                        </a:rPr>
                        <a:t> dehydration</a:t>
                      </a:r>
                      <a:endParaRPr lang="en-US" sz="2000" dirty="0" smtClean="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10002"/>
                  </a:ext>
                </a:extLst>
              </a:tr>
              <a:tr h="1385777">
                <a:tc>
                  <a:txBody>
                    <a:bodyPr/>
                    <a:lstStyle/>
                    <a:p>
                      <a:pPr algn="ctr"/>
                      <a:r>
                        <a:rPr lang="en-US" sz="2000" dirty="0" smtClean="0">
                          <a:solidFill>
                            <a:schemeClr val="tx1"/>
                          </a:solidFill>
                          <a:latin typeface="Calibri" pitchFamily="34" charset="0"/>
                        </a:rPr>
                        <a:t>Poverty,</a:t>
                      </a:r>
                      <a:br>
                        <a:rPr lang="en-US" sz="2000" dirty="0" smtClean="0">
                          <a:solidFill>
                            <a:schemeClr val="tx1"/>
                          </a:solidFill>
                          <a:latin typeface="Calibri" pitchFamily="34" charset="0"/>
                        </a:rPr>
                      </a:br>
                      <a:r>
                        <a:rPr lang="en-US" sz="2000" dirty="0" smtClean="0">
                          <a:solidFill>
                            <a:schemeClr val="tx1"/>
                          </a:solidFill>
                          <a:latin typeface="Calibri" pitchFamily="34" charset="0"/>
                        </a:rPr>
                        <a:t>No</a:t>
                      </a:r>
                      <a:r>
                        <a:rPr lang="en-US" sz="2000" baseline="0" dirty="0" smtClean="0">
                          <a:solidFill>
                            <a:schemeClr val="tx1"/>
                          </a:solidFill>
                          <a:latin typeface="Calibri" pitchFamily="34" charset="0"/>
                        </a:rPr>
                        <a:t> caretaker</a:t>
                      </a:r>
                      <a:endParaRPr lang="en-US" sz="2000" dirty="0">
                        <a:solidFill>
                          <a:schemeClr val="tx1"/>
                        </a:solidFill>
                        <a:latin typeface="Calibri"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baseline="0" dirty="0" smtClean="0">
                          <a:solidFill>
                            <a:schemeClr val="tx1"/>
                          </a:solidFill>
                          <a:latin typeface="Calibri" pitchFamily="34" charset="0"/>
                        </a:rPr>
                        <a:t>I </a:t>
                      </a:r>
                      <a:r>
                        <a:rPr lang="en-US" sz="2000" dirty="0" smtClean="0">
                          <a:solidFill>
                            <a:schemeClr val="tx1"/>
                          </a:solidFill>
                          <a:latin typeface="Calibri" pitchFamily="34" charset="0"/>
                        </a:rPr>
                        <a:t> decided,</a:t>
                      </a:r>
                    </a:p>
                    <a:p>
                      <a:pPr algn="ctr"/>
                      <a:r>
                        <a:rPr lang="en-US" sz="2000" dirty="0" smtClean="0">
                          <a:solidFill>
                            <a:schemeClr val="tx1"/>
                          </a:solidFill>
                          <a:latin typeface="Calibri" pitchFamily="34" charset="0"/>
                        </a:rPr>
                        <a:t>My family was/not opposed</a:t>
                      </a:r>
                      <a:endParaRPr lang="en-US" sz="20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2000" dirty="0" smtClean="0">
                          <a:solidFill>
                            <a:schemeClr val="tx1"/>
                          </a:solidFill>
                          <a:latin typeface="Calibri" pitchFamily="34" charset="0"/>
                        </a:rPr>
                        <a:t>Strangers</a:t>
                      </a:r>
                    </a:p>
                    <a:p>
                      <a:pPr algn="ctr"/>
                      <a:endParaRPr lang="en-US" sz="2000" dirty="0" smtClean="0">
                        <a:solidFill>
                          <a:schemeClr val="tx1"/>
                        </a:solidFill>
                        <a:latin typeface="Calibri" pitchFamily="34" charset="0"/>
                      </a:endParaRPr>
                    </a:p>
                    <a:p>
                      <a:pPr algn="ctr"/>
                      <a:r>
                        <a:rPr lang="en-US" sz="2000" dirty="0" smtClean="0">
                          <a:solidFill>
                            <a:schemeClr val="tx1"/>
                          </a:solidFill>
                          <a:latin typeface="Calibri" pitchFamily="34" charset="0"/>
                        </a:rPr>
                        <a:t>Friends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dirty="0" smtClean="0">
                          <a:solidFill>
                            <a:schemeClr val="tx1"/>
                          </a:solidFill>
                          <a:latin typeface="Calibri" pitchFamily="34" charset="0"/>
                        </a:rPr>
                        <a:t>Motor</a:t>
                      </a:r>
                      <a:r>
                        <a:rPr lang="en-US" sz="2000" baseline="0" dirty="0" smtClean="0">
                          <a:solidFill>
                            <a:schemeClr val="tx1"/>
                          </a:solidFill>
                          <a:latin typeface="Calibri" pitchFamily="34" charset="0"/>
                        </a:rPr>
                        <a:t> vehicle</a:t>
                      </a:r>
                    </a:p>
                    <a:p>
                      <a:pPr algn="ctr"/>
                      <a:r>
                        <a:rPr lang="en-US" sz="2000" baseline="0" dirty="0" smtClean="0">
                          <a:solidFill>
                            <a:schemeClr val="tx1"/>
                          </a:solidFill>
                          <a:latin typeface="Calibri" pitchFamily="34" charset="0"/>
                        </a:rPr>
                        <a:t>Raft</a:t>
                      </a:r>
                    </a:p>
                    <a:p>
                      <a:pPr algn="ctr"/>
                      <a:r>
                        <a:rPr lang="en-US" sz="2000" baseline="0" dirty="0" smtClean="0">
                          <a:solidFill>
                            <a:schemeClr val="tx1"/>
                          </a:solidFill>
                          <a:latin typeface="Calibri" pitchFamily="34" charset="0"/>
                        </a:rPr>
                        <a:t>On foot</a:t>
                      </a:r>
                      <a:endParaRPr lang="en-US" sz="20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pitchFamily="34" charset="0"/>
                        </a:rPr>
                        <a:t>Environmental</a:t>
                      </a:r>
                      <a:r>
                        <a:rPr lang="en-US" sz="2000" baseline="0" dirty="0" smtClean="0">
                          <a:latin typeface="Calibri" pitchFamily="34" charset="0"/>
                        </a:rPr>
                        <a:t> </a:t>
                      </a:r>
                      <a:r>
                        <a:rPr lang="en-US" sz="2000" dirty="0" smtClean="0">
                          <a:latin typeface="Calibri" pitchFamily="34" charset="0"/>
                        </a:rPr>
                        <a:t>Hazards</a:t>
                      </a:r>
                      <a:r>
                        <a:rPr lang="en-US" sz="2000" baseline="0" dirty="0" smtClean="0">
                          <a:latin typeface="Calibri" pitchFamily="34" charset="0"/>
                        </a:rPr>
                        <a:t> of Route: Desert, River</a:t>
                      </a:r>
                      <a:endParaRPr lang="en-US" sz="20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10003"/>
                  </a:ext>
                </a:extLst>
              </a:tr>
              <a:tr h="1333375">
                <a:tc>
                  <a:txBody>
                    <a:bodyPr/>
                    <a:lstStyle/>
                    <a:p>
                      <a:pPr algn="ctr"/>
                      <a:r>
                        <a:rPr lang="en-US" sz="2000" dirty="0" smtClean="0">
                          <a:solidFill>
                            <a:schemeClr val="tx1"/>
                          </a:solidFill>
                          <a:latin typeface="Calibri" pitchFamily="34" charset="0"/>
                        </a:rPr>
                        <a:t>Separation from family</a:t>
                      </a:r>
                      <a:endParaRPr lang="en-US" sz="2000" dirty="0">
                        <a:solidFill>
                          <a:schemeClr val="tx1"/>
                        </a:solidFill>
                        <a:latin typeface="Calibri"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dirty="0" smtClean="0">
                          <a:solidFill>
                            <a:schemeClr val="tx1"/>
                          </a:solidFill>
                          <a:latin typeface="Calibri" pitchFamily="34" charset="0"/>
                        </a:rPr>
                        <a:t>I left without telling anyone</a:t>
                      </a:r>
                      <a:endParaRPr lang="en-US" sz="20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2000" dirty="0" smtClean="0">
                          <a:solidFill>
                            <a:schemeClr val="tx1"/>
                          </a:solidFill>
                          <a:latin typeface="Calibri" pitchFamily="34" charset="0"/>
                        </a:rPr>
                        <a:t>Family</a:t>
                      </a:r>
                      <a:endParaRPr lang="en-US" sz="20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dirty="0" smtClean="0">
                          <a:solidFill>
                            <a:schemeClr val="tx1"/>
                          </a:solidFill>
                          <a:latin typeface="Calibri" pitchFamily="34" charset="0"/>
                        </a:rPr>
                        <a:t>Valid papers</a:t>
                      </a:r>
                    </a:p>
                    <a:p>
                      <a:pPr algn="ctr"/>
                      <a:r>
                        <a:rPr lang="en-US" sz="2000" dirty="0" smtClean="0">
                          <a:solidFill>
                            <a:schemeClr val="tx1"/>
                          </a:solidFill>
                          <a:latin typeface="Calibri" pitchFamily="34" charset="0"/>
                        </a:rPr>
                        <a:t>No papers</a:t>
                      </a:r>
                    </a:p>
                    <a:p>
                      <a:pPr algn="ctr"/>
                      <a:r>
                        <a:rPr lang="en-US" sz="2000" dirty="0" smtClean="0">
                          <a:solidFill>
                            <a:schemeClr val="tx1"/>
                          </a:solidFill>
                          <a:latin typeface="Calibri" pitchFamily="34" charset="0"/>
                        </a:rPr>
                        <a:t>Invalid</a:t>
                      </a:r>
                      <a:r>
                        <a:rPr lang="en-US" sz="2000" baseline="0" dirty="0" smtClean="0">
                          <a:solidFill>
                            <a:schemeClr val="tx1"/>
                          </a:solidFill>
                          <a:latin typeface="Calibri" pitchFamily="34" charset="0"/>
                        </a:rPr>
                        <a:t> papers</a:t>
                      </a:r>
                      <a:endParaRPr lang="en-US" sz="2000" dirty="0" smtClean="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Calibri" pitchFamily="34" charset="0"/>
                        </a:rPr>
                        <a:t>Social</a:t>
                      </a:r>
                      <a:r>
                        <a:rPr lang="en-US" sz="2000" baseline="0" dirty="0" smtClean="0">
                          <a:solidFill>
                            <a:schemeClr val="tx1"/>
                          </a:solidFill>
                          <a:latin typeface="Calibri" pitchFamily="34" charset="0"/>
                        </a:rPr>
                        <a:t> Hazards, C</a:t>
                      </a:r>
                      <a:r>
                        <a:rPr lang="en-US" sz="2000" dirty="0" smtClean="0">
                          <a:solidFill>
                            <a:schemeClr val="tx1"/>
                          </a:solidFill>
                          <a:latin typeface="Calibri" pitchFamily="34" charset="0"/>
                        </a:rPr>
                        <a:t>rime:</a:t>
                      </a:r>
                      <a:r>
                        <a:rPr lang="en-US" sz="2000" baseline="0" dirty="0" smtClean="0">
                          <a:solidFill>
                            <a:schemeClr val="tx1"/>
                          </a:solidFill>
                          <a:latin typeface="Calibri" pitchFamily="34" charset="0"/>
                        </a:rPr>
                        <a:t>  Assault, sexual assault, kidnapping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28600"/>
            <a:ext cx="9144000" cy="914400"/>
          </a:xfrm>
        </p:spPr>
        <p:txBody>
          <a:bodyPr>
            <a:noAutofit/>
          </a:bodyPr>
          <a:lstStyle/>
          <a:p>
            <a:pPr algn="ctr"/>
            <a:r>
              <a:rPr lang="en-US" b="1" dirty="0" smtClean="0">
                <a:latin typeface="Calibri" pitchFamily="34" charset="0"/>
              </a:rPr>
              <a:t>STATISTICS ON UAC MIGRATION</a:t>
            </a:r>
            <a:endParaRPr lang="en-US" b="1" dirty="0">
              <a:latin typeface="Calibri" pitchFamily="34" charset="0"/>
            </a:endParaRPr>
          </a:p>
        </p:txBody>
      </p:sp>
      <p:sp>
        <p:nvSpPr>
          <p:cNvPr id="8" name="Content Placeholder 2"/>
          <p:cNvSpPr txBox="1">
            <a:spLocks/>
          </p:cNvSpPr>
          <p:nvPr/>
        </p:nvSpPr>
        <p:spPr bwMode="auto">
          <a:xfrm>
            <a:off x="0" y="1508234"/>
            <a:ext cx="9144000" cy="5349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742950" marR="0" lvl="1" indent="-285750" algn="l" defTabSz="914400" rtl="0" eaLnBrk="0" fontAlgn="base" latinLnBrk="0" hangingPunct="0">
              <a:lnSpc>
                <a:spcPct val="100000"/>
              </a:lnSpc>
              <a:spcBef>
                <a:spcPct val="20000"/>
              </a:spcBef>
              <a:spcAft>
                <a:spcPct val="0"/>
              </a:spcAft>
              <a:buClr>
                <a:srgbClr val="ED8540"/>
              </a:buClr>
              <a:buSzPct val="95000"/>
              <a:buFont typeface="Wingdings" pitchFamily="2" charset="2"/>
              <a:buChar char="n"/>
              <a:tabLst/>
              <a:defRPr/>
            </a:pPr>
            <a:endParaRPr kumimoji="0" lang="en-US" sz="2000" b="1" i="0" u="none" strike="noStrike" kern="0" cap="none" spc="0" normalizeH="0" baseline="0" noProof="0" dirty="0" smtClean="0">
              <a:ln>
                <a:noFill/>
              </a:ln>
              <a:solidFill>
                <a:schemeClr val="bg1"/>
              </a:solidFill>
              <a:effectLst/>
              <a:uLnTx/>
              <a:uFillTx/>
              <a:latin typeface="Corbel" pitchFamily="34" charset="0"/>
            </a:endParaRPr>
          </a:p>
          <a:p>
            <a:pPr marL="685800" lvl="1" indent="-228600">
              <a:spcBef>
                <a:spcPct val="20000"/>
              </a:spcBef>
              <a:buClr>
                <a:srgbClr val="0C78BE"/>
              </a:buClr>
              <a:buSzPct val="85000"/>
              <a:buFont typeface="Wingdings" pitchFamily="2" charset="2"/>
              <a:buChar char="n"/>
              <a:defRPr/>
            </a:pPr>
            <a:r>
              <a:rPr lang="en-US" sz="2800" kern="0" dirty="0" smtClean="0">
                <a:latin typeface="Calibri" pitchFamily="34" charset="0"/>
              </a:rPr>
              <a:t>Apprehensions </a:t>
            </a:r>
            <a:r>
              <a:rPr lang="en-US" sz="2800" kern="0" dirty="0">
                <a:latin typeface="Calibri" pitchFamily="34" charset="0"/>
              </a:rPr>
              <a:t>of </a:t>
            </a:r>
            <a:r>
              <a:rPr lang="en-US" sz="2800" kern="0" dirty="0" smtClean="0">
                <a:latin typeface="Calibri" pitchFamily="34" charset="0"/>
              </a:rPr>
              <a:t>Unaccompanied Children </a:t>
            </a:r>
            <a:r>
              <a:rPr lang="en-US" sz="2800" kern="0" dirty="0">
                <a:latin typeface="Calibri" pitchFamily="34" charset="0"/>
              </a:rPr>
              <a:t>in the </a:t>
            </a:r>
            <a:r>
              <a:rPr lang="en-US" sz="2800" kern="0" dirty="0" smtClean="0">
                <a:latin typeface="Calibri" pitchFamily="34" charset="0"/>
              </a:rPr>
              <a:t>US:</a:t>
            </a:r>
            <a:endParaRPr lang="en-US" sz="2800" kern="0" dirty="0">
              <a:latin typeface="Calibri" pitchFamily="34" charset="0"/>
            </a:endParaRPr>
          </a:p>
          <a:p>
            <a:pPr marL="1143000" lvl="2" indent="-228600">
              <a:spcBef>
                <a:spcPct val="20000"/>
              </a:spcBef>
              <a:buClr>
                <a:srgbClr val="0C78BE"/>
              </a:buClr>
              <a:buSzPct val="85000"/>
              <a:buFont typeface="Wingdings" pitchFamily="2" charset="2"/>
              <a:buChar char="n"/>
              <a:defRPr/>
            </a:pPr>
            <a:r>
              <a:rPr lang="en-US" sz="2800" kern="0" dirty="0">
                <a:latin typeface="Calibri" pitchFamily="34" charset="0"/>
              </a:rPr>
              <a:t>FY 2008:  </a:t>
            </a:r>
            <a:r>
              <a:rPr lang="en-US" sz="2800" kern="0" dirty="0" smtClean="0">
                <a:latin typeface="Calibri" pitchFamily="34" charset="0"/>
              </a:rPr>
              <a:t>8,000</a:t>
            </a:r>
            <a:endParaRPr lang="en-US" sz="2800" kern="0" dirty="0">
              <a:latin typeface="Calibri" pitchFamily="34" charset="0"/>
            </a:endParaRPr>
          </a:p>
          <a:p>
            <a:pPr marL="1143000" lvl="2" indent="-228600">
              <a:spcBef>
                <a:spcPct val="20000"/>
              </a:spcBef>
              <a:buClr>
                <a:srgbClr val="0C78BE"/>
              </a:buClr>
              <a:buSzPct val="85000"/>
              <a:buFont typeface="Wingdings" pitchFamily="2" charset="2"/>
              <a:buChar char="n"/>
              <a:defRPr/>
            </a:pPr>
            <a:r>
              <a:rPr lang="en-US" sz="2800" kern="0" dirty="0">
                <a:latin typeface="Calibri" pitchFamily="34" charset="0"/>
              </a:rPr>
              <a:t>FY 2012:  14,000</a:t>
            </a:r>
          </a:p>
          <a:p>
            <a:pPr marL="1143000" lvl="2" indent="-228600">
              <a:spcBef>
                <a:spcPct val="20000"/>
              </a:spcBef>
              <a:buClr>
                <a:srgbClr val="0C78BE"/>
              </a:buClr>
              <a:buSzPct val="85000"/>
              <a:buFont typeface="Wingdings" pitchFamily="2" charset="2"/>
              <a:buChar char="n"/>
              <a:defRPr/>
            </a:pPr>
            <a:r>
              <a:rPr lang="en-US" sz="2800" kern="0" dirty="0">
                <a:latin typeface="Calibri" pitchFamily="34" charset="0"/>
              </a:rPr>
              <a:t>FY 2013:  23,000</a:t>
            </a:r>
          </a:p>
          <a:p>
            <a:pPr marL="1143000" lvl="2" indent="-228600">
              <a:spcBef>
                <a:spcPct val="20000"/>
              </a:spcBef>
              <a:buClr>
                <a:srgbClr val="0C78BE"/>
              </a:buClr>
              <a:buSzPct val="85000"/>
              <a:buFont typeface="Wingdings" pitchFamily="2" charset="2"/>
              <a:buChar char="n"/>
              <a:defRPr/>
            </a:pPr>
            <a:r>
              <a:rPr lang="en-US" sz="2800" kern="0" dirty="0">
                <a:latin typeface="Calibri" pitchFamily="34" charset="0"/>
              </a:rPr>
              <a:t>FY 2014:  </a:t>
            </a:r>
            <a:r>
              <a:rPr lang="en-US" sz="2800" kern="0" dirty="0" smtClean="0">
                <a:latin typeface="Calibri" pitchFamily="34" charset="0"/>
              </a:rPr>
              <a:t>68,000 +</a:t>
            </a:r>
          </a:p>
          <a:p>
            <a:pPr marL="1143000" lvl="2" indent="-228600">
              <a:spcBef>
                <a:spcPct val="20000"/>
              </a:spcBef>
              <a:buClr>
                <a:srgbClr val="0C78BE"/>
              </a:buClr>
              <a:buSzPct val="85000"/>
              <a:buFont typeface="Wingdings" pitchFamily="2" charset="2"/>
              <a:buChar char="n"/>
              <a:defRPr/>
            </a:pPr>
            <a:r>
              <a:rPr lang="en-US" sz="2800" kern="0" dirty="0" smtClean="0">
                <a:latin typeface="Calibri" pitchFamily="34" charset="0"/>
              </a:rPr>
              <a:t>FY 2015:  40,000</a:t>
            </a:r>
          </a:p>
          <a:p>
            <a:pPr marL="1143000" lvl="2" indent="-228600">
              <a:spcBef>
                <a:spcPct val="20000"/>
              </a:spcBef>
              <a:buClr>
                <a:srgbClr val="0C78BE"/>
              </a:buClr>
              <a:buSzPct val="85000"/>
              <a:buFont typeface="Wingdings" pitchFamily="2" charset="2"/>
              <a:buChar char="n"/>
              <a:defRPr/>
            </a:pPr>
            <a:r>
              <a:rPr lang="en-US" sz="2800" kern="0" dirty="0" smtClean="0">
                <a:latin typeface="Calibri" pitchFamily="34" charset="0"/>
              </a:rPr>
              <a:t>FY 2016:  59,000</a:t>
            </a:r>
          </a:p>
          <a:p>
            <a:pPr marL="1143000" lvl="2" indent="-228600">
              <a:spcBef>
                <a:spcPct val="20000"/>
              </a:spcBef>
              <a:buClr>
                <a:srgbClr val="0C78BE"/>
              </a:buClr>
              <a:buSzPct val="85000"/>
              <a:buFont typeface="Wingdings" pitchFamily="2" charset="2"/>
              <a:buChar char="n"/>
              <a:defRPr/>
            </a:pPr>
            <a:r>
              <a:rPr lang="en-US" sz="2800" kern="0" dirty="0" smtClean="0">
                <a:latin typeface="Calibri" pitchFamily="34" charset="0"/>
              </a:rPr>
              <a:t>FY 2017 (first quarter): 20,000 </a:t>
            </a:r>
          </a:p>
          <a:p>
            <a:pPr marL="1143000" lvl="2" indent="-228600">
              <a:spcBef>
                <a:spcPct val="20000"/>
              </a:spcBef>
              <a:buClr>
                <a:srgbClr val="0C78BE"/>
              </a:buClr>
              <a:buSzPct val="85000"/>
              <a:defRPr/>
            </a:pPr>
            <a:r>
              <a:rPr lang="en-US" sz="2400" kern="0" dirty="0" smtClean="0">
                <a:latin typeface="Calibri" pitchFamily="34" charset="0"/>
              </a:rPr>
              <a:t>Source</a:t>
            </a:r>
            <a:r>
              <a:rPr lang="en-US" sz="2400" kern="0" dirty="0">
                <a:latin typeface="Calibri" pitchFamily="34" charset="0"/>
              </a:rPr>
              <a:t>:  Department of Homeland Security</a:t>
            </a:r>
            <a:endParaRPr lang="en-US" kern="0" dirty="0">
              <a:latin typeface="Calibri" pitchFamily="34"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849BBCECDA8447B4838BDE62F95032" ma:contentTypeVersion="1" ma:contentTypeDescription="Create a new document." ma:contentTypeScope="" ma:versionID="6d31b7f8d9f73865e9d6f7485dccabca">
  <xsd:schema xmlns:xsd="http://www.w3.org/2001/XMLSchema" xmlns:xs="http://www.w3.org/2001/XMLSchema" xmlns:p="http://schemas.microsoft.com/office/2006/metadata/properties" xmlns:ns2="4cf255e5-aaad-49e3-a3bc-158ccbf7b0e1" targetNamespace="http://schemas.microsoft.com/office/2006/metadata/properties" ma:root="true" ma:fieldsID="82f35ecd0477a84529492c7ae1209117" ns2:_="">
    <xsd:import namespace="4cf255e5-aaad-49e3-a3bc-158ccbf7b0e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f255e5-aaad-49e3-a3bc-158ccbf7b0e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9CF77F-212C-469A-A7C8-9A3D6BDBEECC}">
  <ds:schemaRefs>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 ds:uri="http://schemas.microsoft.com/office/infopath/2007/PartnerControls"/>
    <ds:schemaRef ds:uri="http://purl.org/dc/elements/1.1/"/>
    <ds:schemaRef ds:uri="http://purl.org/dc/dcmitype/"/>
    <ds:schemaRef ds:uri="4cf255e5-aaad-49e3-a3bc-158ccbf7b0e1"/>
  </ds:schemaRefs>
</ds:datastoreItem>
</file>

<file path=customXml/itemProps2.xml><?xml version="1.0" encoding="utf-8"?>
<ds:datastoreItem xmlns:ds="http://schemas.openxmlformats.org/officeDocument/2006/customXml" ds:itemID="{06ADFDEA-2B69-4B3E-B75F-C0DCAFEA85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f255e5-aaad-49e3-a3bc-158ccbf7b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A7F36C-306E-44C3-8EF9-CA638E9C2F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20282</TotalTime>
  <Words>2562</Words>
  <Application>Microsoft Office PowerPoint</Application>
  <PresentationFormat>On-screen Show (4:3)</PresentationFormat>
  <Paragraphs>372</Paragraphs>
  <Slides>36</Slides>
  <Notes>22</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Median</vt:lpstr>
      <vt:lpstr>1_Median</vt:lpstr>
      <vt:lpstr>Unaccompanied Children in Immigration</vt:lpstr>
      <vt:lpstr>PowerPoint Presentation</vt:lpstr>
      <vt:lpstr>PowerPoint Presentation</vt:lpstr>
      <vt:lpstr>TOPICS FOR TODAY</vt:lpstr>
      <vt:lpstr>WHO IS AN UNACCOMPANIED CHILD?</vt:lpstr>
      <vt:lpstr>“UNACCOMPANIED ALIEN CHILD” DEFINED</vt:lpstr>
      <vt:lpstr>HASTA LA FRONTERA</vt:lpstr>
      <vt:lpstr>CHILD MIGRATION</vt:lpstr>
      <vt:lpstr>STATISTICS ON UAC MIGRATION</vt:lpstr>
      <vt:lpstr>UAC RELEASED TO SPONSORS BY COUNTY</vt:lpstr>
      <vt:lpstr>UAC JOURNEY THROUGH IMMIGRATION PROCEEDINGS</vt:lpstr>
      <vt:lpstr>KIND’S ROLE IN THE UAC PROCESS</vt:lpstr>
      <vt:lpstr>REMOVAL PROCEEDINGS </vt:lpstr>
      <vt:lpstr>PowerPoint Presentation</vt:lpstr>
      <vt:lpstr>REMOVAL PROCEEDINGS</vt:lpstr>
      <vt:lpstr>THE MASTER CALENDAR HEARING</vt:lpstr>
      <vt:lpstr>RELIEF FROM REMOVAL</vt:lpstr>
      <vt:lpstr>Humanitarian Relief</vt:lpstr>
      <vt:lpstr>ELEMENTS OF ASYLUM </vt:lpstr>
      <vt:lpstr>PERSECUTION</vt:lpstr>
      <vt:lpstr>POTENTIAL ASYLUM SCENARIOS</vt:lpstr>
      <vt:lpstr>UAC ASYLUM</vt:lpstr>
      <vt:lpstr>Special Immigrant Juvenile Status</vt:lpstr>
      <vt:lpstr>ELEMENTS OF SPECIAL IMMIGRANT JUVENILE (SIJ) STATUS</vt:lpstr>
      <vt:lpstr>COMMON SIJ SCENARIOS</vt:lpstr>
      <vt:lpstr>3 STAGES FOR SIJ RELIEF FROM REMOVAL</vt:lpstr>
      <vt:lpstr>STATE COURT PREDICATE ORDER:  STAGE 1</vt:lpstr>
      <vt:lpstr>PETITIONING FOR SIJ STATUS</vt:lpstr>
      <vt:lpstr>T-Nonimmigrant and U-Nonimmigrant Visas, and VAWA</vt:lpstr>
      <vt:lpstr>T, U, and VAWA</vt:lpstr>
      <vt:lpstr>HOW DO I WORK WITH A CHILD CLIENT?</vt:lpstr>
      <vt:lpstr>BUILD A RELATIONSHIP OF TRUST</vt:lpstr>
      <vt:lpstr>PREPARE CHILD FOR COURT AND USCIS</vt:lpstr>
      <vt:lpstr>BENEFITS OF PRO BONO REPRESENTATION</vt:lpstr>
      <vt:lpstr>BENEFITS OF PRO BONO REPRESENTATION</vt:lpstr>
      <vt:lpstr>QUESTIONS &amp; CONTACT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Training:  Representing Unaccompanied Children in Removal Proceedings</dc:title>
  <dc:creator>KIND</dc:creator>
  <cp:lastModifiedBy>KIND</cp:lastModifiedBy>
  <cp:revision>1133</cp:revision>
  <cp:lastPrinted>2016-05-19T16:02:41Z</cp:lastPrinted>
  <dcterms:created xsi:type="dcterms:W3CDTF">2009-02-12T18:44:42Z</dcterms:created>
  <dcterms:modified xsi:type="dcterms:W3CDTF">2017-04-17T16:33:15Z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0x01010053849BBCECDA8447B4838BDE62F95032</vt:lpwstr>
  </property>
</Properties>
</file>